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0" r:id="rId3"/>
    <p:sldId id="358" r:id="rId4"/>
    <p:sldId id="257" r:id="rId5"/>
    <p:sldId id="361" r:id="rId6"/>
    <p:sldId id="357" r:id="rId7"/>
    <p:sldId id="362" r:id="rId8"/>
    <p:sldId id="258" r:id="rId9"/>
    <p:sldId id="359" r:id="rId10"/>
    <p:sldId id="363" r:id="rId11"/>
    <p:sldId id="259" r:id="rId12"/>
    <p:sldId id="364" r:id="rId13"/>
    <p:sldId id="367" r:id="rId14"/>
    <p:sldId id="365" r:id="rId15"/>
    <p:sldId id="260" r:id="rId16"/>
    <p:sldId id="366" r:id="rId17"/>
    <p:sldId id="369" r:id="rId18"/>
    <p:sldId id="261" r:id="rId19"/>
    <p:sldId id="370" r:id="rId20"/>
    <p:sldId id="262" r:id="rId21"/>
    <p:sldId id="372" r:id="rId22"/>
    <p:sldId id="374" r:id="rId23"/>
    <p:sldId id="373" r:id="rId24"/>
    <p:sldId id="263" r:id="rId25"/>
    <p:sldId id="377" r:id="rId26"/>
    <p:sldId id="264" r:id="rId27"/>
    <p:sldId id="378" r:id="rId28"/>
    <p:sldId id="265" r:id="rId29"/>
    <p:sldId id="266" r:id="rId30"/>
    <p:sldId id="380" r:id="rId31"/>
    <p:sldId id="379" r:id="rId32"/>
    <p:sldId id="267" r:id="rId33"/>
    <p:sldId id="381" r:id="rId34"/>
    <p:sldId id="382" r:id="rId35"/>
    <p:sldId id="383" r:id="rId36"/>
    <p:sldId id="269" r:id="rId37"/>
    <p:sldId id="270" r:id="rId38"/>
    <p:sldId id="384" r:id="rId39"/>
    <p:sldId id="385" r:id="rId40"/>
    <p:sldId id="271" r:id="rId41"/>
    <p:sldId id="386" r:id="rId42"/>
    <p:sldId id="387" r:id="rId43"/>
    <p:sldId id="272" r:id="rId44"/>
    <p:sldId id="388" r:id="rId45"/>
    <p:sldId id="389" r:id="rId46"/>
    <p:sldId id="390" r:id="rId47"/>
    <p:sldId id="273" r:id="rId48"/>
    <p:sldId id="274" r:id="rId49"/>
    <p:sldId id="391" r:id="rId50"/>
    <p:sldId id="392" r:id="rId51"/>
    <p:sldId id="393" r:id="rId52"/>
    <p:sldId id="275" r:id="rId53"/>
    <p:sldId id="394" r:id="rId54"/>
    <p:sldId id="395" r:id="rId55"/>
    <p:sldId id="276" r:id="rId56"/>
    <p:sldId id="396" r:id="rId57"/>
    <p:sldId id="397" r:id="rId58"/>
    <p:sldId id="277" r:id="rId59"/>
    <p:sldId id="278" r:id="rId60"/>
    <p:sldId id="398" r:id="rId61"/>
    <p:sldId id="399" r:id="rId62"/>
    <p:sldId id="279" r:id="rId63"/>
    <p:sldId id="400" r:id="rId64"/>
    <p:sldId id="402" r:id="rId65"/>
    <p:sldId id="403" r:id="rId66"/>
    <p:sldId id="280" r:id="rId67"/>
    <p:sldId id="404" r:id="rId68"/>
    <p:sldId id="281" r:id="rId69"/>
    <p:sldId id="405" r:id="rId70"/>
    <p:sldId id="406" r:id="rId71"/>
    <p:sldId id="282" r:id="rId72"/>
    <p:sldId id="433" r:id="rId73"/>
    <p:sldId id="407" r:id="rId74"/>
    <p:sldId id="283" r:id="rId75"/>
    <p:sldId id="284" r:id="rId76"/>
    <p:sldId id="408" r:id="rId77"/>
    <p:sldId id="409" r:id="rId78"/>
    <p:sldId id="410" r:id="rId79"/>
    <p:sldId id="411" r:id="rId80"/>
    <p:sldId id="285" r:id="rId81"/>
    <p:sldId id="412" r:id="rId82"/>
    <p:sldId id="286" r:id="rId83"/>
    <p:sldId id="413" r:id="rId84"/>
    <p:sldId id="287" r:id="rId85"/>
    <p:sldId id="288" r:id="rId86"/>
    <p:sldId id="414" r:id="rId87"/>
    <p:sldId id="415" r:id="rId88"/>
    <p:sldId id="289" r:id="rId89"/>
    <p:sldId id="416" r:id="rId90"/>
    <p:sldId id="417" r:id="rId91"/>
    <p:sldId id="418" r:id="rId92"/>
    <p:sldId id="290" r:id="rId93"/>
    <p:sldId id="419" r:id="rId94"/>
    <p:sldId id="420" r:id="rId95"/>
    <p:sldId id="291" r:id="rId96"/>
    <p:sldId id="292" r:id="rId97"/>
    <p:sldId id="421" r:id="rId98"/>
    <p:sldId id="422" r:id="rId99"/>
    <p:sldId id="423" r:id="rId100"/>
    <p:sldId id="293" r:id="rId101"/>
    <p:sldId id="424" r:id="rId102"/>
    <p:sldId id="294" r:id="rId103"/>
    <p:sldId id="425" r:id="rId104"/>
    <p:sldId id="295" r:id="rId105"/>
    <p:sldId id="426" r:id="rId106"/>
    <p:sldId id="296" r:id="rId107"/>
    <p:sldId id="297" r:id="rId108"/>
    <p:sldId id="427" r:id="rId109"/>
    <p:sldId id="428" r:id="rId110"/>
    <p:sldId id="298" r:id="rId111"/>
    <p:sldId id="430" r:id="rId112"/>
    <p:sldId id="429" r:id="rId113"/>
    <p:sldId id="431" r:id="rId114"/>
    <p:sldId id="299" r:id="rId115"/>
    <p:sldId id="300" r:id="rId116"/>
    <p:sldId id="432" r:id="rId117"/>
    <p:sldId id="356" r:id="rId1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E4499F-F59F-4043-B5E9-3C4A7BA1A8B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76F984-303A-4809-A858-A15BF23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1945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REVIEW OF MAJOR CLINICAL TRIALS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DR VIVEK C WARRIER</a:t>
            </a:r>
          </a:p>
          <a:p>
            <a:pPr algn="l"/>
            <a:r>
              <a:rPr lang="en-US" b="1" dirty="0"/>
              <a:t>SENIOR RESIDENT </a:t>
            </a:r>
          </a:p>
          <a:p>
            <a:pPr algn="l"/>
            <a:r>
              <a:rPr lang="en-US" b="1" dirty="0"/>
              <a:t>DEPARTMENT OF CARDIOLOGY ,GMC CALICUT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C4E32-E025-45E1-BEBC-B36B59F8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3429000"/>
            <a:ext cx="1600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C4AF0E-6972-4656-B045-BA101598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r>
              <a:rPr lang="en-US" b="1" dirty="0"/>
              <a:t>Principal Findings :</a:t>
            </a:r>
          </a:p>
          <a:p>
            <a:pPr marL="0" indent="0">
              <a:buNone/>
            </a:pPr>
            <a:endParaRPr lang="en-US" sz="4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primary outcome, net adverse clinical events (death, MI, stent thrombosis, stroke, target vessel revascularization, or Thrombolysis in Myocardial Infarction [TIMI] major bleeding) at 12 months, occurred in </a:t>
            </a:r>
            <a:r>
              <a:rPr lang="en-US" b="1" dirty="0"/>
              <a:t>3.9% of the ticagrelor monotherapy after 3 months of DAPT group compared with 5.9% of the standard therapy group (p = 0.01).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361578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0" y="3429000"/>
            <a:ext cx="27432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Patients who underwent TAVR &amp; did not have an indication for anticoagulation therapy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Implantation of a drug-eluting stent within the last 3 months or bare-metal stent within the last month</a:t>
            </a:r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B6EB-4367-4D2A-9B61-C9A6563B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4192524"/>
            <a:ext cx="2057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0EA8D7-FA55-4C43-812B-23A52737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Findings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primary co-outcome, all bleeding (minor, major, &amp; life-threatening or disabling bleeding) at 12 months, occurred in </a:t>
            </a:r>
            <a:r>
              <a:rPr lang="en-US" sz="2400" b="1" dirty="0"/>
              <a:t>15.1% of the aspirin alone group compared with 26.6% of the aspirin plus clopidogrel group (p = 0.001).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primary co-outcome, </a:t>
            </a:r>
            <a:r>
              <a:rPr lang="en-US" sz="2400" dirty="0" err="1"/>
              <a:t>nonprocedure</a:t>
            </a:r>
            <a:r>
              <a:rPr lang="en-US" sz="2400" dirty="0"/>
              <a:t>-related bleeding at 12 months, occurred in 15.1% of the aspirin alone group compared with 24.9% of the aspirin plus clopidogrel group (p = 0.005).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663331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0" y="4114800"/>
            <a:ext cx="2133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outcomes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Cardiovascular death, </a:t>
            </a:r>
            <a:r>
              <a:rPr lang="en-US" sz="2400" dirty="0" err="1"/>
              <a:t>nonprocedure</a:t>
            </a:r>
            <a:r>
              <a:rPr lang="en-US" sz="2400" dirty="0"/>
              <a:t>-related bleeding, stroke, or myocardial infarction at 12 months: 23.0% of the aspirin alone group compared with 31.1% of the aspirin plus clopidogrel group (p for noninferiority &lt; 0.001, p for superiority 0.04)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Cardiovascular death, stroke, or myocardial infarction at 12 months: 9.7% of the aspirin alone group compared with 9.9% of the aspirin plus clopidogrel group (p for noninferiority = 0.004, p for superiority 0.93)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VARC(valve academic research consortium) </a:t>
            </a:r>
            <a:r>
              <a:rPr lang="en-US" sz="2400" dirty="0"/>
              <a:t>major bleeding at 12 months: 2.4% of the aspirin alone group compared with 7.5% of the aspirin plus </a:t>
            </a:r>
            <a:r>
              <a:rPr lang="en-US" sz="2400" dirty="0" err="1"/>
              <a:t>clopidogrel</a:t>
            </a:r>
            <a:r>
              <a:rPr lang="en-US" sz="2400" dirty="0"/>
              <a:t> group (p &lt; 0.05)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0A1927-32A4-46C8-97D5-47658944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0" y="3276600"/>
            <a:ext cx="2057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3A13F2-4D9C-4826-A073-B28476E3A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VARC major, life-threatening, or disabling bleeding at 12 months: 5.1% of the aspirin alone group compared with 10.8% of the aspirin plus clopidogrel group (p &lt; 0.05)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Symptomatic aortic valve thrombosis at 12 months: 0.9% of the aspirin alone group compared with 0.3% of the aspirin plus clopidogrel group (p = nonsignificant)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Increased aortic valve gradient &gt;10 mm Hg at 12 months: 3.0% of the aspirin alone group compared with 3.3% of the aspirin plus </a:t>
            </a:r>
            <a:r>
              <a:rPr lang="en-US" sz="2400" dirty="0" err="1"/>
              <a:t>clopidogrel</a:t>
            </a:r>
            <a:r>
              <a:rPr lang="en-US" sz="2400" dirty="0"/>
              <a:t> </a:t>
            </a:r>
            <a:r>
              <a:rPr lang="en-US" sz="2400" dirty="0" smtClean="0"/>
              <a:t>group</a:t>
            </a: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304832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0" y="4724400"/>
            <a:ext cx="3810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600" dirty="0"/>
              <a:t>Among patients who underwent TAVR &amp; did not have an indication for anticoagulation, aspirin alone was associated with a reduction in all bleeding &amp; </a:t>
            </a:r>
            <a:r>
              <a:rPr lang="en-US" sz="2600" dirty="0" err="1"/>
              <a:t>nonprocedure</a:t>
            </a:r>
            <a:r>
              <a:rPr lang="en-US" sz="2600" dirty="0"/>
              <a:t>-related bleeding compared with aspirin plus clopidogrel.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/>
              <a:t>This benefit was largely due to a significant reduction in major bleeding events.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Aspirin alone compared with aspirin plus clopidogrel was also associated with noninferiority regarding adverse ischemic events (cardiovascular death, stroke, or myocardial infarction).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9762F-4893-4D10-AC3D-F2113307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4343400"/>
            <a:ext cx="762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DD3E53-0803-4927-BFA0-84ED6DD6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r>
              <a:rPr lang="en-US" sz="2400" dirty="0"/>
              <a:t>Valve function appeared to remain similar within 12 months.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results of this study are similar to the ARTE trial.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A limitation of the trial is open-label design.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This trial casts some doubt on the arbitrary practice of dual antiplatelet therapy after TAVR.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2850105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557784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4B552-8FD2-4673-998E-6C27BB675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352800"/>
            <a:ext cx="1371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LoDoCo2 trial showed that colchicine improves CV outcomes (primarily MI &amp; ischemia-driven revascularization) among patients with chronic coronary disease compared with placebo.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However, there was a signal towards higher non-CV mortality with colchicine.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4DCCA-8954-43BE-9425-4F4BCCF0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3962400"/>
            <a:ext cx="2438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00C91E-52C1-4D64-A1F4-FF237E9A8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goal of the trial was to assess the safety &amp; efficacy of colchicine in patients with chronic coronary disease.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34610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A32A5D-D080-4607-BDA6-5866C5CA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4572000"/>
            <a:ext cx="20116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C7C4A1-061C-4640-8336-4C480FD99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Design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Patients were randomized in a 1:1 fashion to either colchicine 0.5 mg daily or matching placebo. 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200" dirty="0"/>
              <a:t>Total number of enrollees: 5,522</a:t>
            </a:r>
          </a:p>
          <a:p>
            <a:r>
              <a:rPr lang="en-US" sz="2200" dirty="0"/>
              <a:t>Duration of follow-up: 28.6 months (median)</a:t>
            </a:r>
          </a:p>
          <a:p>
            <a:r>
              <a:rPr lang="en-US" sz="2200" dirty="0"/>
              <a:t>Mean patient age: 66 years</a:t>
            </a:r>
          </a:p>
          <a:p>
            <a:r>
              <a:rPr lang="en-US" sz="2200" dirty="0"/>
              <a:t>Percentage female: 15.3%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124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0" y="2971800"/>
            <a:ext cx="1752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5715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outcomes :</a:t>
            </a:r>
          </a:p>
          <a:p>
            <a:r>
              <a:rPr lang="en-US" sz="2200" dirty="0"/>
              <a:t>Major bleeding at 12 months: </a:t>
            </a:r>
            <a:r>
              <a:rPr lang="en-US" sz="2200" b="1" dirty="0"/>
              <a:t>1.7% of the ticagrelor monotherapy after 3 months group compared with 3.0% of the standard therapy group (p = 0.02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r>
              <a:rPr lang="en-US" sz="2200" b="1" dirty="0"/>
              <a:t>Stent thrombosis at 12 months</a:t>
            </a:r>
            <a:r>
              <a:rPr lang="en-US" sz="2200" dirty="0"/>
              <a:t>: 0.4% of the ticagrelor monotherapy after 3 months group compared with 0.3% of the standard therapy group (</a:t>
            </a:r>
            <a:r>
              <a:rPr lang="en-US" sz="2200" b="1" dirty="0"/>
              <a:t>p = 0.53)</a:t>
            </a:r>
          </a:p>
          <a:p>
            <a:endParaRPr lang="en-US" sz="2200" dirty="0"/>
          </a:p>
          <a:p>
            <a:r>
              <a:rPr lang="en-US" sz="2200" dirty="0"/>
              <a:t>TICO-STEMI subgroup analysis: Major adverse cardiac &amp; cerebrovascular events at 12 months: 2.7% of the ticagrelor monotherapy after 3 months group compared with 2.5% of the standard therapy group (p = 0.81)</a:t>
            </a:r>
          </a:p>
          <a:p>
            <a:endParaRPr lang="en-US" sz="2200" dirty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2819400"/>
            <a:ext cx="3276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Age 35-82 years</a:t>
            </a:r>
          </a:p>
          <a:p>
            <a:r>
              <a:rPr lang="en-US" sz="2400" dirty="0"/>
              <a:t>Evidence of coronary disease on invasive coronary angiography or computed tomography</a:t>
            </a:r>
          </a:p>
          <a:p>
            <a:r>
              <a:rPr lang="en-US" sz="2400" dirty="0"/>
              <a:t>Angiography or a coronary artery calcium score of ≥400 </a:t>
            </a:r>
            <a:r>
              <a:rPr lang="en-US" sz="2400" dirty="0" err="1"/>
              <a:t>Agatston</a:t>
            </a:r>
            <a:r>
              <a:rPr lang="en-US" sz="2400" dirty="0"/>
              <a:t> units on a coronary artery calcium scan</a:t>
            </a:r>
          </a:p>
          <a:p>
            <a:r>
              <a:rPr lang="en-US" sz="2400" dirty="0"/>
              <a:t>Clinically stable condition for ≥6 months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B8175-A7A2-486F-998F-A9C48808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0" y="3886200"/>
            <a:ext cx="1524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7C3C7A-EE4C-4D3C-80E4-F8BF837DF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Moderate-to-severe renal impairment</a:t>
            </a:r>
          </a:p>
          <a:p>
            <a:r>
              <a:rPr lang="en-US" sz="2400" dirty="0"/>
              <a:t>Severe heart failure</a:t>
            </a:r>
          </a:p>
          <a:p>
            <a:r>
              <a:rPr lang="en-US" sz="2400" dirty="0"/>
              <a:t>Severe valvular heart disease</a:t>
            </a:r>
          </a:p>
          <a:p>
            <a:r>
              <a:rPr lang="en-US" sz="2400" dirty="0"/>
              <a:t>Known side effects from colchicine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1508836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25324-393A-4EF8-A8DB-31267330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4419600"/>
            <a:ext cx="609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579A6D-B178-426D-8903-F1FCFE65E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salient features/characteristics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History of acute coronary syndrome: 84%</a:t>
            </a:r>
          </a:p>
          <a:p>
            <a:r>
              <a:rPr lang="en-US" sz="2400" dirty="0"/>
              <a:t>Prior coronary revascularization: 84%</a:t>
            </a:r>
          </a:p>
          <a:p>
            <a:r>
              <a:rPr lang="en-US" sz="2400" dirty="0"/>
              <a:t>Single antiplatelet: 67%, dual antiplatelet: 23%, statin: 94%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354191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C25723-7C83-49B3-9760-4A32DA49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4192524"/>
            <a:ext cx="2362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F0BF9A-E0C5-42E3-BD1D-153209485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Findings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primary outcome, cardiovascular (CV) death, myocardial infarction (MI), stroke, ischemia-driven revascularization, for colchicine vs. </a:t>
            </a:r>
            <a:r>
              <a:rPr lang="en-US" sz="2400" b="1" dirty="0"/>
              <a:t>placebo, was 6.8% vs. 9.6% </a:t>
            </a:r>
            <a:r>
              <a:rPr lang="en-US" sz="2400" b="1" dirty="0" smtClean="0"/>
              <a:t>( </a:t>
            </a:r>
            <a:r>
              <a:rPr lang="en-US" sz="2400" b="1" dirty="0"/>
              <a:t>p &lt; 0.001). </a:t>
            </a:r>
          </a:p>
          <a:p>
            <a:r>
              <a:rPr lang="en-US" sz="2400" dirty="0"/>
              <a:t>MI: 3.0% vs. 4.2% (p = 0.01)</a:t>
            </a:r>
          </a:p>
          <a:p>
            <a:r>
              <a:rPr lang="en-US" sz="2400" dirty="0"/>
              <a:t>Ischemic stroke: 0.6% vs. 0.9% (p = 0.2)</a:t>
            </a:r>
          </a:p>
          <a:p>
            <a:r>
              <a:rPr lang="en-US" sz="2400" dirty="0"/>
              <a:t>Ischemia-driven revascularization: 4.9% vs. 6.4% (p = 0.01)</a:t>
            </a:r>
          </a:p>
          <a:p>
            <a:r>
              <a:rPr lang="en-US" sz="2400" dirty="0"/>
              <a:t>CV mortality: 0.7% vs. 0.9% (p &gt; 0.05)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1344105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4419600"/>
            <a:ext cx="19050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outcomes for colchicine vs. placebo : 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All-cause mortality: 2.6% vs. 2.2% (p &gt; 0.05)</a:t>
            </a:r>
          </a:p>
          <a:p>
            <a:r>
              <a:rPr lang="en-US" sz="2400" dirty="0"/>
              <a:t>Non-CV death: 0.7 vs. 0.5 events/100 patient-years (HR 1.51, 95% CI 0.99-2.31)</a:t>
            </a:r>
          </a:p>
          <a:p>
            <a:r>
              <a:rPr lang="en-US" sz="2400" dirty="0"/>
              <a:t>Hospitalization for pneumonia: 1.7% vs. 2.0%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581400"/>
            <a:ext cx="2895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results of this trial indicate that colchicine improves CV outcomes among patients with chronic coronary disease compared with placebo.</a:t>
            </a:r>
          </a:p>
          <a:p>
            <a:r>
              <a:rPr lang="en-US" sz="2400" dirty="0"/>
              <a:t>Reductions were noted in MI &amp; ischemia-driven revascularization.</a:t>
            </a:r>
          </a:p>
          <a:p>
            <a:r>
              <a:rPr lang="en-US" sz="2400" dirty="0"/>
              <a:t>However, there was a signal towards higher non-CV mortality with colchicine. </a:t>
            </a:r>
          </a:p>
          <a:p>
            <a:r>
              <a:rPr lang="en-US" sz="2400" dirty="0"/>
              <a:t>Etiology was unclear, but hospitalizations for infections &amp; pneumonia were similar between the two arms.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43B97B-BF13-4A8A-9083-F24FB758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653849"/>
            <a:ext cx="16306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74EEE9-6C8E-4107-A64A-88384FA6B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These are interesting findings. The </a:t>
            </a:r>
            <a:r>
              <a:rPr lang="en-US" sz="2000" b="1" dirty="0"/>
              <a:t>COLCOT trial showed a benefit in ischemic outcomes among a similar high-risk population. 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In that trial, there was a neutral effect on death </a:t>
            </a:r>
            <a:r>
              <a:rPr lang="en-US" sz="2000" dirty="0"/>
              <a:t>(1.8% vs. 1.8%) &amp; benefit was predominantly driven by a reduction in urgent revascularizations.</a:t>
            </a:r>
          </a:p>
          <a:p>
            <a:endParaRPr lang="en-US" sz="2000" dirty="0"/>
          </a:p>
          <a:p>
            <a:r>
              <a:rPr lang="en-US" sz="2000" b="1" dirty="0"/>
              <a:t>COPS </a:t>
            </a:r>
            <a:r>
              <a:rPr lang="en-US" sz="2000" dirty="0"/>
              <a:t>was a smaller trial in ACS patients that showed a </a:t>
            </a:r>
            <a:r>
              <a:rPr lang="en-US" sz="2000" b="1" dirty="0"/>
              <a:t>similar benefit in revascularization, but with a significantly higher risk of non-CV mortality (5 vs. 0, p = 0.02).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It is unclear if this is a true signal or a chance finding, but will need to be carefully assessed going forward.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Discontinuations due to side effects are frequent with colchicine</a:t>
            </a:r>
            <a:r>
              <a:rPr lang="en-US" sz="2000" dirty="0"/>
              <a:t>; in this trial, 15% did not undergo randomization after enrollment in the run-in phase due to side effects.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469283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3581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</a:t>
            </a:r>
            <a:r>
              <a:rPr lang="en-US" sz="4000" dirty="0"/>
              <a:t>THANK YOU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26AE69-0FD6-474B-8EA2-51378D56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0" y="4114800"/>
            <a:ext cx="1066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144613-7EB2-47C1-B06A-7C5FDCA70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457200"/>
            <a:ext cx="8183880" cy="54102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 marL="0" indent="0">
              <a:buNone/>
            </a:pP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6000" dirty="0"/>
              <a:t>Among ACS patients who underwent PCI with an ultrathin biodegradable-polymer sirolimus-eluting stent, ticagrelor monotherapy after 3 months of DAPT was superior to standard therapy of DAPT for 12 months.</a:t>
            </a:r>
          </a:p>
          <a:p>
            <a:pPr marL="0" indent="0">
              <a:buNone/>
            </a:pPr>
            <a:endParaRPr lang="en-US" sz="6000" dirty="0"/>
          </a:p>
          <a:p>
            <a:r>
              <a:rPr lang="en-US" sz="6000" dirty="0"/>
              <a:t>Ticagrelor monotherapy was effective at preventing net composite ischemic and bleeding events. 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5403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28E2A1-C04E-4DBD-A518-F2A4B39A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276600"/>
            <a:ext cx="1524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8D8D4-BB92-41DB-AE87-85A924DD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r>
              <a:rPr lang="en-US" sz="2400" dirty="0"/>
              <a:t>This trial is like the similarly designed but placebo-controlled TWILIGHT trial.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Neither of these trials addressed if aspirin monotherapy, instead of ticagrelor monotherapy in the 3- to 12-month period, would be equally effective.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Ticagrelor monotherapy appears to be an emerging strategy, especially for patients with increased bleeding risk, after a short duration of DAPT.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4868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9B067-B6CC-4BDB-9974-2847430F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1B9A07C-DB40-41BD-99C4-6C3252322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</p:spPr>
      </p:pic>
    </p:spTree>
    <p:extLst>
      <p:ext uri="{BB962C8B-B14F-4D97-AF65-F5344CB8AC3E}">
        <p14:creationId xmlns="" xmlns:p14="http://schemas.microsoft.com/office/powerpoint/2010/main" val="335261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0" y="533400"/>
            <a:ext cx="1706880" cy="16764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183880" cy="5460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EMPEROR-Reduced trial showed that </a:t>
            </a:r>
            <a:r>
              <a:rPr lang="en-US" sz="2400" b="1" dirty="0" err="1"/>
              <a:t>empagliflozin</a:t>
            </a:r>
            <a:r>
              <a:rPr lang="en-US" sz="2400" b="1" dirty="0"/>
              <a:t> is superior to placebo in improving HF outcomes among patients with symptomatic stable </a:t>
            </a:r>
            <a:r>
              <a:rPr lang="en-US" sz="2400" b="1" dirty="0" err="1"/>
              <a:t>HFrEF</a:t>
            </a:r>
            <a:r>
              <a:rPr lang="en-US" sz="2400" b="1" dirty="0"/>
              <a:t> (EF ≤40%) on excellent baseline GDMT, irrespective of diabetes status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11D0D5-6C8A-4058-9A09-45DEAD00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3886200"/>
            <a:ext cx="15240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52B1D7-0CE8-4A1F-AD03-8962CD93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goal of the trial was to assess the safety &amp; efficacy of empagliflozin in patients with symptomatic heart failure with reduced ejection fraction (</a:t>
            </a:r>
            <a:r>
              <a:rPr lang="en-US" sz="2400" dirty="0" err="1"/>
              <a:t>HFrEF</a:t>
            </a:r>
            <a:r>
              <a:rPr lang="en-US" sz="2400" dirty="0"/>
              <a:t>), irrespective of diabetes status.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8148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9D8B66-F837-4DA3-AADA-EE1E16A2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2645430"/>
            <a:ext cx="2057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41DE51-F1B2-477D-93E1-EE70B112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Design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600" dirty="0"/>
              <a:t>Patients were randomized in a 1:1 fashion to either empagliflozin 10 mg (n = 1,863) or matching placebo (n = 1,867).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All the patients were receiving appropriate treatments for heart failure.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Total screened: 7,220</a:t>
            </a:r>
          </a:p>
          <a:p>
            <a:r>
              <a:rPr lang="en-US" sz="2400" dirty="0"/>
              <a:t>Total number of enrollees: 3730</a:t>
            </a:r>
          </a:p>
          <a:p>
            <a:r>
              <a:rPr lang="en-US" sz="2400" dirty="0"/>
              <a:t>Duration of follow-up: 16 months (median)</a:t>
            </a:r>
          </a:p>
          <a:p>
            <a:r>
              <a:rPr lang="en-US" sz="2400" dirty="0"/>
              <a:t>Mean patient age: 67 years</a:t>
            </a:r>
          </a:p>
          <a:p>
            <a:r>
              <a:rPr lang="en-US" sz="2400" dirty="0"/>
              <a:t>Percentage female: 24%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6587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4114800"/>
            <a:ext cx="1371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Age ≥18 years</a:t>
            </a:r>
          </a:p>
          <a:p>
            <a:r>
              <a:rPr lang="en-US" sz="2400" dirty="0"/>
              <a:t>Chronic HF, New York Heart Association (NYHA) functional class II/III/IV</a:t>
            </a:r>
          </a:p>
          <a:p>
            <a:r>
              <a:rPr lang="en-US" sz="2400" dirty="0"/>
              <a:t>Left ventricular EF (LVEF) ≤40%</a:t>
            </a:r>
          </a:p>
          <a:p>
            <a:r>
              <a:rPr lang="en-US" sz="2400" dirty="0"/>
              <a:t>HF hospitalization within 12 months</a:t>
            </a:r>
          </a:p>
          <a:p>
            <a:r>
              <a:rPr lang="en-US" sz="2400" dirty="0"/>
              <a:t>N-terminal pro–B-type natriuretic peptide (NT-</a:t>
            </a:r>
            <a:r>
              <a:rPr lang="en-US" sz="2400" dirty="0" err="1"/>
              <a:t>proBNP</a:t>
            </a:r>
            <a:r>
              <a:rPr lang="en-US" sz="2400" dirty="0"/>
              <a:t> ≥600 pg/ml if EF ≤30%; ≥1000 pg/ml if EF 31-35%; ≥2500 pg/ml if EF &gt;35%)</a:t>
            </a:r>
          </a:p>
          <a:p>
            <a:r>
              <a:rPr lang="en-US" sz="2400" dirty="0"/>
              <a:t>If concomitant atrial fibrillation, then above thresholds were doubled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55D656-6485-42C3-9B63-0204103A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0" y="2514600"/>
            <a:ext cx="762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04FAC5-679D-4D4D-8471-007B1CA5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Exclusion criteria :</a:t>
            </a:r>
          </a:p>
          <a:p>
            <a:r>
              <a:rPr lang="en-US" sz="2400" dirty="0"/>
              <a:t>Acute coronary syndrome, stroke, or transient ischemic attack (TIA) within 90 days</a:t>
            </a:r>
          </a:p>
          <a:p>
            <a:r>
              <a:rPr lang="en-US" sz="2400" dirty="0"/>
              <a:t>Listed for orthotopic heart transplantation, currently implanted LV assist device (LVAD)</a:t>
            </a:r>
          </a:p>
          <a:p>
            <a:r>
              <a:rPr lang="en-US" sz="2400" dirty="0"/>
              <a:t>Cardiomyopathy based on infiltrative/accumulation diseases, muscular dystrophies, reversible causes, hypertrophic cardiomyopathy, pericardial restriction, peripartum, cardiomyopathy caused by chemotherapy within 12 months</a:t>
            </a:r>
          </a:p>
          <a:p>
            <a:r>
              <a:rPr lang="en-US" sz="2400" dirty="0"/>
              <a:t>Severe valvular heart disease</a:t>
            </a:r>
          </a:p>
          <a:p>
            <a:r>
              <a:rPr lang="en-US" sz="2400" dirty="0"/>
              <a:t>Acute decompensated HF</a:t>
            </a:r>
          </a:p>
          <a:p>
            <a:r>
              <a:rPr lang="en-US" sz="2400" dirty="0"/>
              <a:t>Implantable cardioverter-defibrillator (ICD) or cardiac resynchronization therapy (CRT) within 3 months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3434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91C5DB-6A0B-4959-B30F-996671E6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810000"/>
            <a:ext cx="2057400" cy="10515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8098B3C-EF62-4C1F-8959-FE3754239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1"/>
            <a:ext cx="8534399" cy="6248400"/>
          </a:xfrm>
        </p:spPr>
      </p:pic>
    </p:spTree>
    <p:extLst>
      <p:ext uri="{BB962C8B-B14F-4D97-AF65-F5344CB8AC3E}">
        <p14:creationId xmlns="" xmlns:p14="http://schemas.microsoft.com/office/powerpoint/2010/main" val="39203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0" y="3962400"/>
            <a:ext cx="23622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Findings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</a:t>
            </a:r>
            <a:r>
              <a:rPr lang="en-US" sz="2400" b="1" dirty="0"/>
              <a:t>primary </a:t>
            </a:r>
            <a:r>
              <a:rPr lang="en-US" sz="2400" b="1" dirty="0" smtClean="0"/>
              <a:t>outcome- </a:t>
            </a:r>
            <a:r>
              <a:rPr lang="en-US" sz="2400" b="1" dirty="0"/>
              <a:t>cardiovascular death or HF hospitalization, for </a:t>
            </a:r>
            <a:r>
              <a:rPr lang="en-US" sz="2400" b="1" dirty="0" err="1"/>
              <a:t>empagliflozin</a:t>
            </a:r>
            <a:r>
              <a:rPr lang="en-US" sz="2400" b="1" dirty="0"/>
              <a:t> vs. placebo, was 19.4% vs. 24.7% </a:t>
            </a:r>
            <a:r>
              <a:rPr lang="en-US" sz="2400" b="1" dirty="0" smtClean="0"/>
              <a:t>( </a:t>
            </a:r>
            <a:r>
              <a:rPr lang="en-US" sz="2400" b="1" dirty="0"/>
              <a:t>p &lt; 0.001)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Cardiovascular death: 10% vs. 10.8% (HR 0.92, 95% CI 0.75-1.12)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HF hospitalization: 13.2% vs. 18.3% (HR 0.69, 95% CI 0.59-0.81)</a:t>
            </a:r>
          </a:p>
          <a:p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68C54-6809-4DB7-9F3F-7A73D492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3962400"/>
            <a:ext cx="1600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F8B308-0A19-46A2-88D6-C6E9F8ED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outcomes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200" b="1" dirty="0"/>
              <a:t>Total hospitalizations: 388 vs. 553 (p &lt; 0.001)</a:t>
            </a:r>
          </a:p>
          <a:p>
            <a:r>
              <a:rPr lang="en-US" sz="2200" b="1" dirty="0" smtClean="0"/>
              <a:t>Composite renal outcome </a:t>
            </a:r>
            <a:r>
              <a:rPr lang="en-US" sz="2200" dirty="0" smtClean="0"/>
              <a:t>(chronic </a:t>
            </a:r>
            <a:r>
              <a:rPr lang="en-US" sz="2200" dirty="0" err="1" smtClean="0"/>
              <a:t>hemodialysis</a:t>
            </a:r>
            <a:r>
              <a:rPr lang="en-US" sz="2200" dirty="0" smtClean="0"/>
              <a:t>, renal transplantation, profound sustained reduction in </a:t>
            </a:r>
            <a:r>
              <a:rPr lang="en-US" sz="2200" dirty="0" err="1" smtClean="0"/>
              <a:t>eGFR</a:t>
            </a:r>
            <a:r>
              <a:rPr lang="en-US" sz="2200" dirty="0" smtClean="0"/>
              <a:t>): 1.6 vs. 3.1 (HR 0.50, 95% CI 0.32-0.77, </a:t>
            </a:r>
            <a:r>
              <a:rPr lang="en-US" sz="2200" b="1" dirty="0" smtClean="0"/>
              <a:t>p &lt; 0.01)</a:t>
            </a:r>
          </a:p>
          <a:p>
            <a:r>
              <a:rPr lang="en-US" sz="2200" b="1" dirty="0" smtClean="0"/>
              <a:t>All-cause mortality</a:t>
            </a:r>
            <a:r>
              <a:rPr lang="en-US" sz="2200" dirty="0" smtClean="0"/>
              <a:t>: 13.4% vs. 14.2% (HR 0.92, 95% CI 0.77-1.10, </a:t>
            </a:r>
            <a:r>
              <a:rPr lang="en-US" sz="2200" b="1" dirty="0" smtClean="0"/>
              <a:t>p &gt; 0.05)</a:t>
            </a:r>
          </a:p>
          <a:p>
            <a:r>
              <a:rPr lang="en-US" sz="2200" dirty="0" smtClean="0"/>
              <a:t>New-onset </a:t>
            </a:r>
            <a:r>
              <a:rPr lang="en-US" sz="2200" dirty="0"/>
              <a:t>type 2 diabetes among patients with prediabetes: 11.2% vs. 12.6% (p &gt; 0.05)</a:t>
            </a:r>
          </a:p>
          <a:p>
            <a:r>
              <a:rPr lang="en-US" sz="2200" b="1" dirty="0"/>
              <a:t>Change in hemoglobin A1c between baseline and week 52 (patients with diabetes): -0.28 vs. -0.12% (p &lt; 0.05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86135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6FEF0C-EAE1-41CC-B8FB-363FDE6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3962400"/>
            <a:ext cx="3048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94D8-9382-4572-A9DE-5E4C55C7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r>
              <a:rPr lang="en-US" sz="2200" dirty="0"/>
              <a:t>Systolic blood pressure -2.4 vs. -1.7 mm Hg (p &gt; 0.05)</a:t>
            </a:r>
          </a:p>
          <a:p>
            <a:r>
              <a:rPr lang="en-US" sz="2200" dirty="0"/>
              <a:t>Confirmed hypoglycemic event: 1.4% vs. 1.5%</a:t>
            </a:r>
          </a:p>
          <a:p>
            <a:r>
              <a:rPr lang="en-US" sz="2200" dirty="0"/>
              <a:t>Death/HF hospitalization/emergent or urgent HF visit requiring intravenous treatment or diuretic intensification/deterioration of NYHA class: 32.7% vs. 43% (p &lt; 0.0001)</a:t>
            </a:r>
          </a:p>
          <a:p>
            <a:r>
              <a:rPr lang="en-US" sz="2200" b="1" dirty="0"/>
              <a:t>Intensification of diuretics: 15.9% vs. 22.2% (p &lt; 0.0001)</a:t>
            </a:r>
          </a:p>
          <a:p>
            <a:r>
              <a:rPr lang="en-US" sz="2200" b="1" dirty="0"/>
              <a:t>Emergent or urgent HF visit requiring intravenous treatment: 6.8% vs. 9.9% (p = 0.0004)</a:t>
            </a:r>
          </a:p>
          <a:p>
            <a:r>
              <a:rPr lang="en-US" sz="2200" dirty="0"/>
              <a:t>Hospitalization for HF requiring cardiac care unit/intensive care unit care: 4.8% vs. 5.7% </a:t>
            </a:r>
          </a:p>
          <a:p>
            <a:pPr marL="0" indent="0">
              <a:buNone/>
            </a:pPr>
            <a:r>
              <a:rPr lang="en-US" sz="2200" dirty="0"/>
              <a:t>   (p = 0.002)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23611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A2DBB9-CFF8-47C0-9517-F2AAB0A4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3681984"/>
            <a:ext cx="2514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B89A5-0E92-4E91-B322-E4DEFC8D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Kansas City Cardiomyopathy Questionnaire-Clinical Summary Score (KCCQ-CSS) :</a:t>
            </a:r>
            <a:r>
              <a:rPr lang="en-US" sz="2400" b="1" dirty="0"/>
              <a:t> </a:t>
            </a:r>
            <a:r>
              <a:rPr lang="en-US" sz="2400" dirty="0"/>
              <a:t>Benefit of empagliflozin vs. placebo was maintained across </a:t>
            </a:r>
            <a:r>
              <a:rPr lang="en-US" sz="2400" dirty="0" err="1"/>
              <a:t>tertiles</a:t>
            </a:r>
            <a:r>
              <a:rPr lang="en-US" sz="2400" dirty="0"/>
              <a:t> of baseline KCCQ-CSS for the primary endpoint, total HF hospitalizations &amp; eGFR slope.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 addition, benefit of empagliflozin vs. placebo for mean KCCQ-CSS was noted as early as 3 months, &amp; noted to be sustained over 12 months.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9053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0" y="3886200"/>
            <a:ext cx="29718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 marL="0" indent="0">
              <a:buNone/>
            </a:pP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5500" dirty="0"/>
              <a:t>The results of this trial indicate that empagliflozin is superior to placebo in improving HF outcomes among patients with symptomatic stable </a:t>
            </a:r>
            <a:r>
              <a:rPr lang="en-US" sz="5500" dirty="0" err="1"/>
              <a:t>HFrEF</a:t>
            </a:r>
            <a:r>
              <a:rPr lang="en-US" sz="5500" dirty="0"/>
              <a:t> (EF ≤40%) on excellent baseline guideline-directed medical therapy (GDMT), irrespective of diabetes status. </a:t>
            </a:r>
          </a:p>
          <a:p>
            <a:pPr marL="0" indent="0">
              <a:buNone/>
            </a:pPr>
            <a:endParaRPr lang="en-US" sz="5500" b="1" dirty="0"/>
          </a:p>
          <a:p>
            <a:r>
              <a:rPr lang="en-US" sz="5500" b="1" dirty="0"/>
              <a:t>Benefit is primarily driven by a reduction in HF hospitalizations, not mortality.</a:t>
            </a:r>
          </a:p>
          <a:p>
            <a:endParaRPr lang="en-US" sz="5500" dirty="0"/>
          </a:p>
          <a:p>
            <a:r>
              <a:rPr lang="en-US" sz="5500" b="1" dirty="0"/>
              <a:t>There was an early and sustained benefit on KCCQ-CSS. There was also a benefit in renal outcomes.</a:t>
            </a:r>
          </a:p>
          <a:p>
            <a:endParaRPr lang="en-US" sz="5500" dirty="0"/>
          </a:p>
          <a:p>
            <a:r>
              <a:rPr lang="en-US" sz="5500" dirty="0"/>
              <a:t>The use of MRAs did not influence the effect of empagliflozin on clinical outcomes.</a:t>
            </a:r>
          </a:p>
          <a:p>
            <a:endParaRPr lang="en-US" sz="5500" dirty="0"/>
          </a:p>
          <a:p>
            <a:r>
              <a:rPr lang="en-US" sz="5500" dirty="0"/>
              <a:t>This is a very important trial, &amp; mirrors similar findings from the DAPA-HF trial for dapagliflozin.</a:t>
            </a:r>
          </a:p>
          <a:p>
            <a:endParaRPr lang="en-US" sz="5500" dirty="0"/>
          </a:p>
          <a:p>
            <a:r>
              <a:rPr lang="en-US" sz="5500" dirty="0"/>
              <a:t>Even patients with severe LV dysfunction appeared to benefit. </a:t>
            </a:r>
          </a:p>
          <a:p>
            <a:endParaRPr lang="en-US" sz="55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50C034-0667-4956-8B3A-7F1201F3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3429000"/>
            <a:ext cx="1524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DD9F5C-AF99-4B1F-AC42-EEA65267E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/>
              <a:t>Of note, the DAPA-HF trial was larger, &amp; did show a benefit in cardiovascular &amp; all-cause mortality with dapagliflozin use.</a:t>
            </a:r>
          </a:p>
          <a:p>
            <a:endParaRPr lang="en-US" sz="4500" dirty="0"/>
          </a:p>
          <a:p>
            <a:r>
              <a:rPr lang="en-US" sz="4500" dirty="0"/>
              <a:t>Even though the sodium-glucose cotransporter 2 (SGLT2) inhibitors were introduced as type 2 diabetes management drugs, the results of the EMPA-REG OUTCOME trial &amp; others indicated a clear benefit in HF management. </a:t>
            </a:r>
          </a:p>
          <a:p>
            <a:endParaRPr lang="en-US" sz="4500" dirty="0"/>
          </a:p>
          <a:p>
            <a:r>
              <a:rPr lang="en-US" sz="4500" dirty="0"/>
              <a:t>This trial enrolled a dedicated HF population, &amp; conclusively shows a benefit in this patient population, irrespective of diabetes status. </a:t>
            </a:r>
          </a:p>
          <a:p>
            <a:endParaRPr lang="en-US" sz="4500" dirty="0"/>
          </a:p>
          <a:p>
            <a:r>
              <a:rPr lang="en-US" sz="4500" dirty="0"/>
              <a:t>These drugs will likely have a prominent role in future HF management guidelines. The mechanism of benefit is unclear.</a:t>
            </a:r>
          </a:p>
          <a:p>
            <a:pPr marL="0" indent="0">
              <a:buNone/>
            </a:pPr>
            <a:r>
              <a:rPr lang="en-US" sz="4500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609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00929"/>
            <a:ext cx="8183880" cy="55778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C3DBE3C-36A9-4078-B646-4EA3AB9C9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9A9A6A-4D42-430B-A72D-927A813F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0" y="3962400"/>
            <a:ext cx="2133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A45E35-F237-44BD-91FC-8BF5B49F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3200" b="1" i="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 algn="l">
              <a:buNone/>
            </a:pPr>
            <a:endParaRPr lang="en-US" sz="3200" b="1" i="0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en-US" sz="2400" b="0" i="0" dirty="0">
                <a:solidFill>
                  <a:srgbClr val="444444"/>
                </a:solidFill>
                <a:effectLst/>
              </a:rPr>
              <a:t>The VICTORIA trial showed that vericiguat was superior to placebo at improving heart failure outcomes.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25742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048000"/>
            <a:ext cx="30480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goal of the trial was to evaluate vericiguat compared with placebo among patients with chronic heart failure (CHF) due to reduced ejection fraction (EF).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Vericiguat increases soluble guanylate cyclase activity.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By stimulating production of cyclic guanosine monophosphate, this may help to improve myocardial &amp; vascular function.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3352800"/>
            <a:ext cx="24384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Design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Randomized</a:t>
            </a:r>
          </a:p>
          <a:p>
            <a:r>
              <a:rPr lang="en-US" sz="2400" dirty="0"/>
              <a:t>Double-blind</a:t>
            </a:r>
          </a:p>
          <a:p>
            <a:r>
              <a:rPr lang="en-US" sz="2400" dirty="0"/>
              <a:t>Parallel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38200"/>
            <a:ext cx="8183880" cy="2667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F82F19-780D-4353-8CEA-6EE1A3F9C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CFD06D-53AB-4B06-B4E6-C84F1DF9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0" y="2377440"/>
            <a:ext cx="1905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147FCE-A974-4803-9128-A3CBB066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r>
              <a:rPr lang="en-US" sz="2400" dirty="0"/>
              <a:t>Patients with CHF were randomized to vericiguat (n = 2,526) versus placebo (n = 2,524).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Vericiguat started at 2.5 mg daily, increased to 5 mg daily, then 10 mg daily.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200" dirty="0"/>
              <a:t>Total number of enrollees: 5,050</a:t>
            </a:r>
          </a:p>
          <a:p>
            <a:r>
              <a:rPr lang="en-US" sz="2200" dirty="0"/>
              <a:t>Duration of follow-up: 12 months</a:t>
            </a:r>
          </a:p>
          <a:p>
            <a:r>
              <a:rPr lang="en-US" sz="2200" dirty="0"/>
              <a:t>Mean patient age: 68 years</a:t>
            </a:r>
          </a:p>
          <a:p>
            <a:r>
              <a:rPr lang="en-US" sz="2200" dirty="0"/>
              <a:t>Percentage female: 24%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52359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08E044-EDEC-4735-A381-350D8766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0" y="3124200"/>
            <a:ext cx="1905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A33FF7-5C74-4D1B-8E42-F93B002F2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CHF; New York Heart Association class II-IV, left ventricular EF &lt;45%, &amp; guideline-directed heart failure therapy</a:t>
            </a:r>
          </a:p>
          <a:p>
            <a:endParaRPr lang="en-US" sz="2400" dirty="0"/>
          </a:p>
          <a:p>
            <a:r>
              <a:rPr lang="en-US" sz="2400" dirty="0"/>
              <a:t>Recent heart failure hospitalization or intravenous diuretic use</a:t>
            </a:r>
          </a:p>
          <a:p>
            <a:endParaRPr lang="en-US" sz="2400" dirty="0"/>
          </a:p>
          <a:p>
            <a:r>
              <a:rPr lang="en-US" sz="2400" dirty="0"/>
              <a:t>Elevated natriuretic peptides; N-terminal pro–B-type natriuretic peptide (NT-</a:t>
            </a:r>
            <a:r>
              <a:rPr lang="en-US" sz="2400" dirty="0" err="1"/>
              <a:t>proBNP</a:t>
            </a:r>
            <a:r>
              <a:rPr lang="en-US" sz="2400" dirty="0"/>
              <a:t>) ≥1000 </a:t>
            </a:r>
            <a:r>
              <a:rPr lang="en-US" sz="2400" dirty="0" err="1"/>
              <a:t>pg</a:t>
            </a:r>
            <a:r>
              <a:rPr lang="en-US" sz="2400" dirty="0"/>
              <a:t>/ml (≥1600 </a:t>
            </a:r>
            <a:r>
              <a:rPr lang="en-US" sz="2400" dirty="0" err="1"/>
              <a:t>pg</a:t>
            </a:r>
            <a:r>
              <a:rPr lang="en-US" sz="2400" dirty="0"/>
              <a:t>/ml if atrial fibrillation) or BNP ≥300 </a:t>
            </a:r>
            <a:r>
              <a:rPr lang="en-US" sz="2400" dirty="0" err="1"/>
              <a:t>pg</a:t>
            </a:r>
            <a:r>
              <a:rPr lang="en-US" sz="2400" dirty="0"/>
              <a:t>/ml (≥500 </a:t>
            </a:r>
            <a:r>
              <a:rPr lang="en-US" sz="2400" dirty="0" err="1"/>
              <a:t>pg</a:t>
            </a:r>
            <a:r>
              <a:rPr lang="en-US" sz="2400" dirty="0"/>
              <a:t>/ml if atrial fibrillation)</a:t>
            </a:r>
          </a:p>
          <a:p>
            <a:endParaRPr lang="en-US" sz="2400" dirty="0"/>
          </a:p>
          <a:p>
            <a:r>
              <a:rPr lang="en-US" sz="2400" dirty="0"/>
              <a:t>Clinically stable (systolic blood pressure ≥100 mm Hg &amp; no intravenous diuretics for 24 hours)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40482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0" y="4267200"/>
            <a:ext cx="29718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199"/>
            <a:ext cx="8183880" cy="601980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Exclusion criteria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000" dirty="0"/>
              <a:t>Use of long-acting nitrates, phosphodiesterase type 5 inhibitor, </a:t>
            </a:r>
            <a:r>
              <a:rPr lang="en-US" sz="4000" dirty="0" err="1"/>
              <a:t>riociguat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Awaiting heart transplantation, continuous intravenous diuretics, or current/anticipated ventricular assist device</a:t>
            </a:r>
          </a:p>
          <a:p>
            <a:endParaRPr lang="en-US" sz="4000" dirty="0"/>
          </a:p>
          <a:p>
            <a:r>
              <a:rPr lang="en-US" sz="4000" dirty="0"/>
              <a:t>Chronic kidney disease (estimated glomerular filtration rate 15 ml/min/1.73 m</a:t>
            </a:r>
            <a:r>
              <a:rPr lang="en-US" sz="4000" baseline="30000" dirty="0"/>
              <a:t>2</a:t>
            </a:r>
            <a:r>
              <a:rPr lang="en-US" sz="4000" dirty="0"/>
              <a:t>) or dialysis</a:t>
            </a:r>
          </a:p>
          <a:p>
            <a:endParaRPr lang="en-US" sz="4000" dirty="0"/>
          </a:p>
          <a:p>
            <a:r>
              <a:rPr lang="en-US" sz="4000" dirty="0"/>
              <a:t>Severe pulmonary disease requiring continuous oxygen</a:t>
            </a:r>
          </a:p>
          <a:p>
            <a:endParaRPr lang="en-US" sz="4000" dirty="0"/>
          </a:p>
          <a:p>
            <a:r>
              <a:rPr lang="en-US" sz="4000" dirty="0"/>
              <a:t>Severe hepatic insufficiency</a:t>
            </a:r>
          </a:p>
          <a:p>
            <a:endParaRPr lang="en-US" sz="4000" dirty="0"/>
          </a:p>
          <a:p>
            <a:r>
              <a:rPr lang="en-US" sz="4000" dirty="0"/>
              <a:t>Correctable cardiac comorbidities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BAA3C5-58EB-44C6-896A-080B5D6C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0" y="3653849"/>
            <a:ext cx="2209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F7E641-F21F-441F-916C-77FD9451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Findings :</a:t>
            </a:r>
          </a:p>
          <a:p>
            <a:r>
              <a:rPr lang="en-US" sz="2200" dirty="0"/>
              <a:t>The primary outcome</a:t>
            </a:r>
            <a:r>
              <a:rPr lang="en-US" sz="2200" b="1" dirty="0"/>
              <a:t>, cardiovascular death or hospitalization for heart failure, occurred in 35.5% of the vericiguat group compared with 38.5</a:t>
            </a:r>
            <a:r>
              <a:rPr lang="en-US" sz="2200" dirty="0"/>
              <a:t>% of the placebo group (hazard ratio [HR] 0.90</a:t>
            </a:r>
            <a:r>
              <a:rPr lang="en-US" sz="2200" b="1" dirty="0"/>
              <a:t>, p = 0.019).</a:t>
            </a:r>
          </a:p>
          <a:p>
            <a:r>
              <a:rPr lang="en-US" sz="2200" dirty="0"/>
              <a:t>The risk of the primary outcome for vericiguat vs. placebo: </a:t>
            </a:r>
            <a:r>
              <a:rPr lang="en-US" sz="2200" b="1" dirty="0"/>
              <a:t>among those aged &lt;75 years (HR 0.84) </a:t>
            </a:r>
            <a:r>
              <a:rPr lang="en-US" sz="2200" dirty="0"/>
              <a:t>&amp; those ≥75 years (HR 1.04) (p for interaction = 0.030).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01517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4E191-8928-4D88-9755-1A61443E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0" y="3667916"/>
            <a:ext cx="1981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97E420-BFD3-4FB4-9956-F8CB0461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200" dirty="0"/>
              <a:t>Among patients with CHF with recent decompensation, a novel strategy of increasing soluble guanylate cyclase activity with vericiguat was effective.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Vericiguat compared with placebo was effective at reducing cardiovascular death or hospitalization for heart failure.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There was a possible enhanced benefit among patients &lt;75 years of age. </a:t>
            </a:r>
          </a:p>
          <a:p>
            <a:endParaRPr lang="en-US" sz="2200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34599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EE43B-CFAC-41E5-8D68-C15F1BA3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4192524"/>
            <a:ext cx="10972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A93997-E287-4FCA-8114-31FB8758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>
            <a:normAutofit/>
          </a:bodyPr>
          <a:lstStyle/>
          <a:p>
            <a:r>
              <a:rPr lang="en-US" sz="2400" dirty="0"/>
              <a:t>There was no apparent reduction in all-cause mortality with vericiguat compared with placebo.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Vericiguat was safe &amp; well tolerated &amp; did not require monitoring of renal function or electrolytes.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Vericiguat may represent a novel treatment among patients with recent heart failure decompensation.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32014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503238" y="533400"/>
            <a:ext cx="8183562" cy="550227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CDE633-D5D5-4C0F-9E67-FAB0BA81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0" y="3657600"/>
            <a:ext cx="7620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RIVER trial showed that rivaroxaban is noninferior to warfarin for prevention of thromboembolic events among patients with AF/AFL &amp; a bioprosthetic mitral valve.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5FAEF-3618-4D44-8695-70FD69A9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4876800"/>
            <a:ext cx="152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616479-5CE9-44CE-9F33-6998D7748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0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goal of the trial was to assess the safety &amp; efficacy of rivaroxaban compared with warfarin for patients with a bioprosthetic mitral valve &amp; evidence of atrial fibrillation (AF) or flutter (AFL).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99097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1D1AA-FDE8-48CC-9F92-81093E60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639781"/>
            <a:ext cx="1905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C40912-FCEB-4E30-BD67-BC8632E7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Design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Patients were randomized in a 1:1 open-label  fashion to either rivaroxaban 20 (15 mg daily if creatinine clearance was 30-49) or warfarin with an international normalized ratio (INR) goal of </a:t>
            </a:r>
          </a:p>
          <a:p>
            <a:pPr marL="0" indent="0">
              <a:buNone/>
            </a:pPr>
            <a:r>
              <a:rPr lang="en-US" sz="2400" dirty="0"/>
              <a:t>   2-3. </a:t>
            </a:r>
          </a:p>
          <a:p>
            <a:r>
              <a:rPr lang="en-US" sz="2400" dirty="0"/>
              <a:t>Usual care was provided at the discretion of the clinicians.</a:t>
            </a:r>
          </a:p>
          <a:p>
            <a:r>
              <a:rPr lang="en-US" sz="2200" dirty="0"/>
              <a:t>Total number of enrollees: 1,005</a:t>
            </a:r>
          </a:p>
          <a:p>
            <a:r>
              <a:rPr lang="en-US" sz="2200" dirty="0"/>
              <a:t>Duration of follow-up: 1 year</a:t>
            </a:r>
          </a:p>
          <a:p>
            <a:r>
              <a:rPr lang="en-US" sz="2200" dirty="0"/>
              <a:t>Mean patient age: 59.3 years</a:t>
            </a:r>
          </a:p>
          <a:p>
            <a:r>
              <a:rPr lang="en-US" sz="2200" dirty="0"/>
              <a:t>Percentage female: 60.4%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44764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196596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TICO trial showed that ticagrelor  </a:t>
            </a:r>
          </a:p>
          <a:p>
            <a:pPr>
              <a:buNone/>
            </a:pPr>
            <a:r>
              <a:rPr lang="en-US" sz="2400" dirty="0"/>
              <a:t>       monotherapy after 3 months of DAPT</a:t>
            </a:r>
          </a:p>
          <a:p>
            <a:pPr>
              <a:buNone/>
            </a:pPr>
            <a:r>
              <a:rPr lang="en-US" sz="2400" dirty="0"/>
              <a:t>       was superior at preventing ischemia</a:t>
            </a:r>
          </a:p>
          <a:p>
            <a:pPr>
              <a:buNone/>
            </a:pPr>
            <a:r>
              <a:rPr lang="en-US" sz="2400" dirty="0"/>
              <a:t>       &amp; bleeding after PCI for ACS.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3300" dirty="0"/>
          </a:p>
          <a:p>
            <a:pPr>
              <a:buNone/>
            </a:pP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3505200"/>
            <a:ext cx="24384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32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Age ≥18 years</a:t>
            </a:r>
          </a:p>
          <a:p>
            <a:r>
              <a:rPr lang="en-US" sz="2400" dirty="0"/>
              <a:t>AF or AFL</a:t>
            </a:r>
          </a:p>
          <a:p>
            <a:r>
              <a:rPr lang="en-US" sz="2400" dirty="0" err="1"/>
              <a:t>Bioprosthetic</a:t>
            </a:r>
            <a:r>
              <a:rPr lang="en-US" sz="2400" dirty="0"/>
              <a:t> mitral valve</a:t>
            </a:r>
          </a:p>
          <a:p>
            <a:r>
              <a:rPr lang="en-US" sz="2400" dirty="0"/>
              <a:t>Receiving or planned use of oral anticoagulant (OAC) for thromboembolism prophylaxis &gt;48 hours from mitral valve surgery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D8A463-C7CC-4DAA-B15A-4A5B4353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0" y="4495800"/>
            <a:ext cx="1524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FE6640-A11E-4F4A-B258-3D683A80A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Exclusion criteria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Contraindication to rivaroxaban or warfarin</a:t>
            </a:r>
          </a:p>
          <a:p>
            <a:r>
              <a:rPr lang="en-US" sz="2400" dirty="0"/>
              <a:t>Extremely high risk of bleeding</a:t>
            </a:r>
          </a:p>
          <a:p>
            <a:r>
              <a:rPr lang="en-US" sz="2400" dirty="0"/>
              <a:t>Transient postoperative AF</a:t>
            </a:r>
          </a:p>
          <a:p>
            <a:r>
              <a:rPr lang="en-US" sz="2400" dirty="0"/>
              <a:t>Mechanical valves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74005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1E946E-A28A-4F80-B690-425C7534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3429000"/>
            <a:ext cx="23164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F3676B-B9FD-413F-AC6F-8480C2D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salient features/characteristics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Mean CHA</a:t>
            </a:r>
            <a:r>
              <a:rPr lang="en-US" sz="2400" baseline="-25000" dirty="0"/>
              <a:t>2</a:t>
            </a:r>
            <a:r>
              <a:rPr lang="en-US" sz="2400" dirty="0"/>
              <a:t>DS</a:t>
            </a:r>
            <a:r>
              <a:rPr lang="en-US" sz="2400" baseline="-25000" dirty="0"/>
              <a:t>2</a:t>
            </a:r>
            <a:r>
              <a:rPr lang="en-US" sz="2400" dirty="0"/>
              <a:t>-VASc score: 2.6</a:t>
            </a:r>
          </a:p>
          <a:p>
            <a:r>
              <a:rPr lang="en-US" sz="2400" dirty="0"/>
              <a:t>Mean HAS-BLED score: 1.6</a:t>
            </a:r>
          </a:p>
          <a:p>
            <a:r>
              <a:rPr lang="en-US" sz="2400" dirty="0"/>
              <a:t>Interval between mitral valve surgery &amp; randomization: &lt;3 months: 18%, 3 months-&lt;1 year: 16.8%, 1-&lt;5 years: 32.2%, ≥5 years: 30.6%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20552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0" y="4648200"/>
            <a:ext cx="38100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32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Findings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mean time to the primary outcome (death, major adverse cardiac events, major bleeding) for </a:t>
            </a:r>
            <a:r>
              <a:rPr lang="en-US" sz="2400" b="1" dirty="0" err="1"/>
              <a:t>rivaroxaban</a:t>
            </a:r>
            <a:r>
              <a:rPr lang="en-US" sz="2400" b="1" dirty="0"/>
              <a:t> vs. </a:t>
            </a:r>
            <a:r>
              <a:rPr lang="en-US" sz="2400" b="1" dirty="0" err="1"/>
              <a:t>warfarin</a:t>
            </a:r>
            <a:r>
              <a:rPr lang="en-US" sz="2400" b="1" dirty="0"/>
              <a:t> was 347.5 vs. 340.1 days (p &lt; 0.0001 for </a:t>
            </a:r>
            <a:r>
              <a:rPr lang="en-US" sz="2400" b="1" dirty="0" err="1"/>
              <a:t>noninferiority</a:t>
            </a:r>
            <a:r>
              <a:rPr lang="en-US" sz="2400" b="1" dirty="0"/>
              <a:t>, </a:t>
            </a:r>
            <a:r>
              <a:rPr lang="en-US" sz="2400" dirty="0"/>
              <a:t>p = 0.1 for superiority).</a:t>
            </a:r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2FC5AD-F074-439F-9FE6-73777DFD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430172"/>
            <a:ext cx="1828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185EDA-E59D-47CF-AB9F-FB03BD006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outcomes for rivaroxaban vs. warfarin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Cardiovascular death or thromboembolic event: 3.4% vs. 5.1% (hazard ratio [HR] 0.65, 95% confidence interval [CI] 0.35-1.20)</a:t>
            </a:r>
          </a:p>
          <a:p>
            <a:r>
              <a:rPr lang="en-US" sz="2400" b="1" dirty="0"/>
              <a:t>Any stroke: 0.6% vs. 2.4% </a:t>
            </a:r>
            <a:r>
              <a:rPr lang="en-US" sz="2400" dirty="0"/>
              <a:t>(HR 0.25, 95% CI </a:t>
            </a:r>
            <a:r>
              <a:rPr lang="en-US" sz="2400" b="1" dirty="0"/>
              <a:t>0.07-0.88)</a:t>
            </a:r>
          </a:p>
          <a:p>
            <a:r>
              <a:rPr lang="en-US" sz="2400" dirty="0"/>
              <a:t>Valve thrombosis: 1% vs. 0.6%</a:t>
            </a:r>
          </a:p>
          <a:p>
            <a:r>
              <a:rPr lang="en-US" sz="2400" dirty="0"/>
              <a:t>Any bleeding: 13.0% vs. 15.4% (HR 0.83, 95% CI 0.59-1.15)</a:t>
            </a:r>
          </a:p>
          <a:p>
            <a:pPr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25429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A88811-C6C9-40A0-8EF7-0BFA0E50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0" y="4192524"/>
            <a:ext cx="1066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6C7592-D687-4080-A1F1-6C08546A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 marL="0" indent="0">
              <a:buNone/>
            </a:pP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results of this trial indicate that rivaroxaban is noninferior to warfarin for prevention of thromboembolic events among patients with AF/AFL &amp; a bioprosthetic mitral valve. </a:t>
            </a:r>
          </a:p>
          <a:p>
            <a:endParaRPr lang="en-US" sz="2400" dirty="0"/>
          </a:p>
          <a:p>
            <a:r>
              <a:rPr lang="en-US" sz="2400" dirty="0"/>
              <a:t>All strokes were lower with rivaroxaban.</a:t>
            </a:r>
          </a:p>
          <a:p>
            <a:endParaRPr lang="en-US" sz="2400" dirty="0"/>
          </a:p>
          <a:p>
            <a:r>
              <a:rPr lang="en-US" sz="2400" dirty="0"/>
              <a:t>This is one of the first trials to directly evaluate the role of a direct OAC (DOAC) in patients with mitral valve disease &amp; atrial arrhythmias.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49175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EA952-45ED-49D5-B6FE-BD4B266D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0" y="3416105"/>
            <a:ext cx="1524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CA9DC8-6B9D-41E2-BE8A-D42613D09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r>
              <a:rPr lang="en-US" sz="2400" dirty="0"/>
              <a:t>Historically, these patients have been treated with warfarin.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Although this trial has limitations (open-label design, etc.), these findings are likely to be practice changing.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The only </a:t>
            </a:r>
            <a:r>
              <a:rPr lang="en-US" sz="2400" b="1" dirty="0"/>
              <a:t>caveat is that it is unclear if the mitral valve surgery was for rheumatic heart disease, in particular mitral stenosis, where warfarin is still recommended as the OAC of choice</a:t>
            </a:r>
            <a:r>
              <a:rPr lang="en-US" sz="2400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02996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503238" y="685800"/>
            <a:ext cx="8183562" cy="534987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0A3A68-077E-4DC5-AC75-D4E6B00EF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0" y="4419600"/>
            <a:ext cx="8382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EAST-AFNET 4 trial showed that a rhythm-control strategy is superior to usual care in improving cardiovascular (CV) outcomes at 5 years among patients with recent diagnosis of AF &amp; concomitant CV conditions.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C8E0B4-DC59-4B19-A7E7-06CA618E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429000"/>
            <a:ext cx="15240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CED7E6-5536-4CE6-99B9-4E9F4018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: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The goal of the trial was to compare a rhythm-control strategy vs. usual care (rate control in the majority of cases) among patients with a recent diagnosis of atrial fibrillation (AF).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237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A1DBE0-2A6C-448B-A691-26A98161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3276600"/>
            <a:ext cx="1981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EF1D0E-A5B7-4925-BAD6-04165325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3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goal of the trial was to evaluate ticagrelor monotherapy after 3 months of dual antiplatelet therapy (DAPT) compared with 12 months of DAPT after percutaneous coronary intervention (PCI) for acute coronary syndrome (ACS).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12595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E5C284-3C45-4FC4-83C9-36C9FB46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4192524"/>
            <a:ext cx="9144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109669-114F-4F54-A352-F981EAE49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Design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Patients with AF diagnosis within 1 year were randomized in a 1:1 fashion to either rhythm control (n = 1,395) or usual care (n = 1,394).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Early rhythm control required antiarrhythmic drugs or AF ablation, </a:t>
            </a:r>
            <a:r>
              <a:rPr lang="en-US" sz="2400" dirty="0"/>
              <a:t>as well as cardioversion of persistent AF, to be initiated early after randomization.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Usual care was initially treated with rate-control therapy without rhythm control.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4006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91EC9E-EDF7-484C-B71F-58C2CA05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3666744"/>
            <a:ext cx="2895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AB6FE5-FA79-456F-8FF2-7440F289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r>
              <a:rPr lang="en-US" sz="2400" dirty="0"/>
              <a:t>Total screened: 2,810</a:t>
            </a:r>
          </a:p>
          <a:p>
            <a:r>
              <a:rPr lang="en-US" sz="2400" dirty="0"/>
              <a:t>Total number of enrollees: 2,789</a:t>
            </a:r>
          </a:p>
          <a:p>
            <a:r>
              <a:rPr lang="en-US" sz="2400" dirty="0"/>
              <a:t>Duration of follow-up: 5.1 years</a:t>
            </a:r>
          </a:p>
          <a:p>
            <a:r>
              <a:rPr lang="en-US" sz="2400" dirty="0"/>
              <a:t>Mean patient age: 70.3 years</a:t>
            </a:r>
          </a:p>
          <a:p>
            <a:r>
              <a:rPr lang="en-US" sz="2400" dirty="0"/>
              <a:t>Percentage female: 46%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9279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4191000"/>
            <a:ext cx="26670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Early AF (AF diagnosed within 1 year) &amp; &gt;75 years of age &amp; had a previous transient ischemic attack (TIA) or stroke, OR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Met two of the following criteria: age &gt;65 years, female sex, heart failure (HF), hypertension, diabetes mellitus, severe coronary artery disease, chronic kidney disease, left ventricular hypertrophy (diastolic </a:t>
            </a:r>
            <a:r>
              <a:rPr lang="en-US" sz="2400" dirty="0" err="1"/>
              <a:t>septal</a:t>
            </a:r>
            <a:r>
              <a:rPr lang="en-US" sz="2400" dirty="0"/>
              <a:t> wall width &gt;15 mm)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701216-1EAB-43C3-96C7-90E6843B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0" y="4038600"/>
            <a:ext cx="2362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0D1931-AF29-4606-9E6A-17628B1E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salient features/characteristics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First AF: 38%, paroxysmal: 36%</a:t>
            </a:r>
          </a:p>
          <a:p>
            <a:r>
              <a:rPr lang="en-US" sz="2400" dirty="0"/>
              <a:t>Median days since AF diagnosis: 36</a:t>
            </a:r>
          </a:p>
          <a:p>
            <a:r>
              <a:rPr lang="en-US" sz="2400" dirty="0"/>
              <a:t>HF: 29%</a:t>
            </a:r>
          </a:p>
          <a:p>
            <a:r>
              <a:rPr lang="en-US" sz="2400" dirty="0"/>
              <a:t>Prior CVA/TIA: 11%</a:t>
            </a:r>
          </a:p>
          <a:p>
            <a:r>
              <a:rPr lang="en-US" sz="2400" dirty="0"/>
              <a:t>Oral anticoagulant: 90%</a:t>
            </a:r>
          </a:p>
          <a:p>
            <a:r>
              <a:rPr lang="en-US" sz="2400" dirty="0"/>
              <a:t>Beta-blocker: 80%</a:t>
            </a:r>
          </a:p>
          <a:p>
            <a:r>
              <a:rPr lang="en-US" sz="2400" dirty="0"/>
              <a:t>In the rhythm-control arm, initial choice of strategy was flecainide 36%, amiodarone 20%, AF ablation 8%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02970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551D6-7F89-447F-BA3D-856C9979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3962400"/>
            <a:ext cx="18288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56895A-B89B-4DC6-958E-F40C20D9C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Findings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b="1" dirty="0"/>
              <a:t>The trial was stopped early due to efficacy</a:t>
            </a:r>
            <a:r>
              <a:rPr lang="en-US" sz="2400" dirty="0"/>
              <a:t>.</a:t>
            </a:r>
          </a:p>
          <a:p>
            <a:r>
              <a:rPr lang="en-US" sz="2400" dirty="0"/>
              <a:t>The primary outcome, CV death, stroke, hospitalization for HF, or acute coronary syndrome (ACS), for rhythm control vs. usual </a:t>
            </a:r>
            <a:r>
              <a:rPr lang="en-US" sz="2400" dirty="0" smtClean="0"/>
              <a:t>care, was 3.9 vs. 5.0/100 person-years ( </a:t>
            </a:r>
            <a:r>
              <a:rPr lang="en-US" sz="2400" dirty="0"/>
              <a:t>p = 0.005).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CV death: 1 vs. 1.3/100 P-Y (</a:t>
            </a:r>
            <a:r>
              <a:rPr lang="en-US" sz="2400" b="1" dirty="0"/>
              <a:t>HR 0.72, 95% CI 0.52-0.98)</a:t>
            </a:r>
          </a:p>
          <a:p>
            <a:r>
              <a:rPr lang="en-US" sz="2400" dirty="0"/>
              <a:t>Stroke: 0.6 vs. 0.9/100 P-Y (</a:t>
            </a:r>
            <a:r>
              <a:rPr lang="en-US" sz="2400" b="1" dirty="0"/>
              <a:t>HR 0.65, 95% CI 0.44-0.98)</a:t>
            </a:r>
          </a:p>
          <a:p>
            <a:r>
              <a:rPr lang="en-US" sz="2400" dirty="0"/>
              <a:t>HF hospitalization: 2.1 vs. 2.6/100 P-Y</a:t>
            </a:r>
          </a:p>
          <a:p>
            <a:r>
              <a:rPr lang="en-US" sz="2400" dirty="0"/>
              <a:t>ACS hospitalization: 0.8 vs. 1.0/100 P-Y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22810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3429000"/>
            <a:ext cx="35052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outcomes for rhythm control vs. usual care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600" dirty="0"/>
              <a:t>Nights spent in the hospital: 5.8 vs. 5.1 days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Change in left ventricular ejection fraction at 2 years: 1.5 vs. 0.8%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Sinus rhythm: 82.1% vs. 60.5% (p &lt; 0.05)</a:t>
            </a:r>
          </a:p>
          <a:p>
            <a:endParaRPr lang="en-US" sz="2600" dirty="0"/>
          </a:p>
          <a:p>
            <a:r>
              <a:rPr lang="en-US" sz="2600" dirty="0"/>
              <a:t>All-cause mortality: 9.9% vs. 11.8%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Adverse event related to rhythm-control therapy: 4.9% vs. 1.4%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94A2E4-6591-4962-ADD1-7203CFC8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0" y="3200400"/>
            <a:ext cx="1371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DB7620-7C59-4CB6-80DE-18A7C243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results of this important trial indicate that a rhythm-control strategy is superior to usual care (rate control in the majority of cases) in improving CV outcomes at 5 years among patients with recent diagnosis of AF &amp; concomitant CV conditions.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Significant reductions were noted for the primary composite endpoint, as well as for CV death &amp; stroke.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Results of this trial are different from other similar trials such as CABANA-AF, AFFIRM, &amp; RACE.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One difference is the population enrolled </a:t>
            </a:r>
            <a:r>
              <a:rPr lang="en-US" sz="2400" b="1" dirty="0"/>
              <a:t>– recent onset (within 12 months) in EAST-AFNET 4 vs</a:t>
            </a:r>
            <a:r>
              <a:rPr lang="en-US" sz="2400" dirty="0"/>
              <a:t>. more sustained AF in the other trials.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3330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F5ACA4-DB5B-4ED1-AC66-A61FB038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0" y="3048000"/>
            <a:ext cx="2895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090688-4841-4AE2-B0E6-A90E15369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There was also </a:t>
            </a:r>
            <a:r>
              <a:rPr lang="en-US" sz="2200" b="1" dirty="0"/>
              <a:t>a reasonably high rate of AF ablation (8% at enrollment, 20% by 5 years) in the current trial.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Of note, this trial is only single-blinded (not to intervention received).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That could confound assessment of the various endpoints.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Based on recent experiences from important sham-controlled trials (SYMPLICITY, ORBITA), these findings should prompt consideration for a sham-controlled trial to assess the true efficacy of catheter ablation in modulating CV outcomes among patients with AF.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43447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503238" y="533400"/>
            <a:ext cx="8183562" cy="550227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D6ADD4-BEB1-4D7A-A38F-CF2EA0501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0" y="3733800"/>
            <a:ext cx="16764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</a:t>
            </a:r>
            <a:r>
              <a:rPr lang="en-US" sz="2400" b="1" dirty="0"/>
              <a:t>VERTIS CV trial showed that ertugliflozin is noninferior for reducing CV events in patients with T2DM &amp; established CVD</a:t>
            </a:r>
            <a:r>
              <a:rPr lang="en-US" sz="2400" dirty="0"/>
              <a:t>. </a:t>
            </a:r>
          </a:p>
          <a:p>
            <a:r>
              <a:rPr lang="en-US" sz="2400" dirty="0"/>
              <a:t>The effects, especially on HF, were consistent with the benefits seen in the SGLT2 inhibitor class.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677400" y="4648200"/>
            <a:ext cx="3048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18388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Design :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r>
              <a:rPr lang="en-US" sz="2400" dirty="0"/>
              <a:t>Randomized</a:t>
            </a:r>
          </a:p>
          <a:p>
            <a:r>
              <a:rPr lang="en-US" sz="2400" dirty="0"/>
              <a:t>Parallel</a:t>
            </a:r>
          </a:p>
          <a:p>
            <a:r>
              <a:rPr lang="en-US" sz="2400" dirty="0"/>
              <a:t>Stratification</a:t>
            </a:r>
          </a:p>
          <a:p>
            <a:r>
              <a:rPr lang="en-US" sz="2400" dirty="0"/>
              <a:t>Open-label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3AC430-E435-4C8E-91B9-DE57916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3666744"/>
            <a:ext cx="2362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7D07B7-1ECF-4214-8758-92AFA1994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goal of the trial was to assess the cardiovascular (CV) safety of ertugliflozin in patients with type 2 diabetes mellitus (T2DM) &amp; established atherosclerotic cardiovascular disease (ASCVD).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926059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D1444-A18F-44D8-96CE-06C2E59E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2659497"/>
            <a:ext cx="15544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4E2F2A-D87E-4BA6-8F52-DC6A745D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Design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Patients were randomized in a 1:1:1 fashion to either ertugliflozin 5 mg (n = 2,752), 15 mg (n = 2,747), or matching placebo (n = 2,747).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200" dirty="0"/>
              <a:t>Total number of enrollees: 8,246</a:t>
            </a:r>
          </a:p>
          <a:p>
            <a:r>
              <a:rPr lang="en-US" sz="2200" dirty="0"/>
              <a:t>Duration of follow-up: 3.5 years</a:t>
            </a:r>
          </a:p>
          <a:p>
            <a:r>
              <a:rPr lang="en-US" sz="2200" dirty="0"/>
              <a:t>Mean patient age: 64.4 years</a:t>
            </a:r>
          </a:p>
          <a:p>
            <a:r>
              <a:rPr lang="en-US" sz="2200" dirty="0"/>
              <a:t>Percentage female: 30%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819035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0" y="3886200"/>
            <a:ext cx="2514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6065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Age ≥40 years</a:t>
            </a:r>
          </a:p>
          <a:p>
            <a:r>
              <a:rPr lang="en-US" sz="2400" dirty="0"/>
              <a:t>T2DM diagnosis according to American Diabetes Association (ADA) guidelines: </a:t>
            </a:r>
            <a:r>
              <a:rPr lang="en-US" sz="2400" dirty="0" err="1"/>
              <a:t>glycated</a:t>
            </a:r>
            <a:r>
              <a:rPr lang="en-US" sz="2400" dirty="0"/>
              <a:t> hemoglobin (HbA1c) 7.0-10.5% (53-91 </a:t>
            </a:r>
            <a:r>
              <a:rPr lang="en-US" sz="2400" dirty="0" err="1"/>
              <a:t>mmol</a:t>
            </a:r>
            <a:r>
              <a:rPr lang="en-US" sz="2400" dirty="0"/>
              <a:t>/mol)</a:t>
            </a:r>
          </a:p>
          <a:p>
            <a:r>
              <a:rPr lang="en-US" sz="2400" dirty="0"/>
              <a:t>Established ASCVD involving the coronary, cerebrovascular, &amp;/or peripheral artery systems</a:t>
            </a:r>
          </a:p>
          <a:p>
            <a:r>
              <a:rPr lang="en-US" sz="2400" dirty="0"/>
              <a:t>Stable on allowable </a:t>
            </a:r>
            <a:r>
              <a:rPr lang="en-US" sz="2400" dirty="0" err="1"/>
              <a:t>antihyperglycemic</a:t>
            </a:r>
            <a:r>
              <a:rPr lang="en-US" sz="2400" dirty="0"/>
              <a:t> agents (AHAs) or on no background AHA for ≥8 weeks prior to study participation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9FC174-05B2-4F1C-B84D-B7796FCE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4192524"/>
            <a:ext cx="1066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14DA8B-B734-4E8F-AF54-5C0E1BE92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Exclusion criteria :</a:t>
            </a:r>
          </a:p>
          <a:p>
            <a:pPr marL="0" indent="0">
              <a:buNone/>
            </a:pP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History of type 1 DM or ketoacidosis</a:t>
            </a:r>
          </a:p>
          <a:p>
            <a:r>
              <a:rPr lang="en-US" sz="2400" dirty="0"/>
              <a:t>Experiencing a CV event (e.g., myocardial infarction [MI] or stroke) or undergoing coronary or peripheral intervention procedure between the screening visit &amp; randomization</a:t>
            </a:r>
          </a:p>
          <a:p>
            <a:r>
              <a:rPr lang="en-US" sz="2400" dirty="0"/>
              <a:t>Undergoing any CV surgery (e.g., valvular surgery) within 3 months of the screening visit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389756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43A20D-07C2-4B18-A377-F162E04A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3886200"/>
            <a:ext cx="17526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C1DBC5-C543-44D6-B240-61E8FD9D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/>
          <a:lstStyle/>
          <a:p>
            <a:r>
              <a:rPr lang="en-US" sz="2400" dirty="0"/>
              <a:t>Planned revascularization or peripheral intervention procedure or other CV surgery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Estimated glomerular filtration rate (eGFR) &lt;30 ml/min/1.73 m</a:t>
            </a:r>
            <a:r>
              <a:rPr lang="en-US" sz="2400" baseline="30000" dirty="0"/>
              <a:t>2</a:t>
            </a:r>
            <a:r>
              <a:rPr lang="en-US" sz="2400" dirty="0"/>
              <a:t> at the screening visit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New York Heart Association class IV heart failure (HF) at screening visit (class III-IV prior to protocol amendment)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12065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AB4C8A-C575-4990-B389-1399C042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3352800"/>
            <a:ext cx="1981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4029E5-1CEE-4646-8F6B-0727C86D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Findings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primary outcome, CV death, nonfatal MI, or stroke for ertugliflozin vs. placebo: 11.9% vs. 11.9% (hazard ratio [HR] 0.97, 95% confidence interval [CI] 0.85-1.11, </a:t>
            </a:r>
            <a:r>
              <a:rPr lang="en-US" sz="2400" b="1" dirty="0"/>
              <a:t>p &lt; 0.001 for noninferiority)</a:t>
            </a:r>
          </a:p>
          <a:p>
            <a:r>
              <a:rPr lang="en-US" sz="2400" dirty="0"/>
              <a:t>CV death: 1.8% vs. 1.9% (p = 0.39)</a:t>
            </a:r>
          </a:p>
          <a:p>
            <a:r>
              <a:rPr lang="en-US" sz="2400" dirty="0"/>
              <a:t>MI: 1.7% vs. 1.6% (p = 0.66)</a:t>
            </a:r>
          </a:p>
          <a:p>
            <a:r>
              <a:rPr lang="en-US" sz="2400" dirty="0"/>
              <a:t>Stroke: 0.8% vs. 0.8% (p = 0.99)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77358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0" y="3581400"/>
            <a:ext cx="31242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outcomes :</a:t>
            </a:r>
          </a:p>
          <a:p>
            <a:pPr marL="0" indent="0">
              <a:buNone/>
            </a:pP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800" b="1" dirty="0"/>
              <a:t>HF hospitalization: 2.5% vs. 3.6% (p = 0.006)</a:t>
            </a:r>
          </a:p>
          <a:p>
            <a:r>
              <a:rPr lang="en-US" sz="3800" dirty="0"/>
              <a:t>HbA1c at 18 weeks for 5 mg </a:t>
            </a:r>
            <a:r>
              <a:rPr lang="en-US" sz="3800" dirty="0" err="1"/>
              <a:t>ertugliflozin</a:t>
            </a:r>
            <a:r>
              <a:rPr lang="en-US" sz="3800" dirty="0"/>
              <a:t> vs. placebo: -0.5% (p &lt; 0.0001)</a:t>
            </a:r>
          </a:p>
          <a:p>
            <a:r>
              <a:rPr lang="en-US" sz="3800" dirty="0"/>
              <a:t>HbA1c at 18 weeks for 15 mg </a:t>
            </a:r>
            <a:r>
              <a:rPr lang="en-US" sz="3800" dirty="0" err="1"/>
              <a:t>ertugliflozin</a:t>
            </a:r>
            <a:r>
              <a:rPr lang="en-US" sz="3800" dirty="0"/>
              <a:t> vs. placebo: -0.5% (p &lt; 0.0001)</a:t>
            </a:r>
          </a:p>
          <a:p>
            <a:r>
              <a:rPr lang="en-US" sz="3800" dirty="0"/>
              <a:t>Mean decrease in body weight for ertugliflozin 5 mg vs. placebo: 2.4 kg; for ertugliflozin 15 mg vs. placebo: 2.8 kg</a:t>
            </a:r>
          </a:p>
          <a:p>
            <a:r>
              <a:rPr lang="en-US" sz="3800" dirty="0"/>
              <a:t>Symptomatic hypoglycemic event: 27.2% vs. 28.8%</a:t>
            </a:r>
          </a:p>
          <a:p>
            <a:r>
              <a:rPr lang="en-US" sz="3800" dirty="0"/>
              <a:t>Urinary tract infection: 12.1% vs. 10.2% (p &lt; 0.05)</a:t>
            </a:r>
          </a:p>
          <a:p>
            <a:r>
              <a:rPr lang="en-US" sz="3800" dirty="0"/>
              <a:t>Amputation: 2.0% vs. 1.6% (p &gt; 0.05)</a:t>
            </a:r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5266D-4B20-428D-AEA8-87EF0FF7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4192524"/>
            <a:ext cx="21336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FCAF42-9012-4080-9528-DAF206A0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Renal outcomes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Renal composite (renal death, dialysis/transplant, doubling of serum creatinine): 3.2% vs. 3.9% (p = 0.08)</a:t>
            </a:r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142764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400" y="3657600"/>
            <a:ext cx="19812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HF outcomes :</a:t>
            </a:r>
          </a:p>
          <a:p>
            <a:pPr marL="0" indent="0">
              <a:buNone/>
            </a:pPr>
            <a:endParaRPr lang="en-US" sz="3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Time to first HF hospitalization for ertugliflozin vs. placebo, was 0.73 vs. 1.05 events</a:t>
            </a:r>
            <a:r>
              <a:rPr lang="en-US" sz="2400" dirty="0"/>
              <a:t>/100 person-years (HR 0.70, 95% CI 0.54-0.90</a:t>
            </a:r>
            <a:r>
              <a:rPr lang="en-US" sz="2400" b="1" dirty="0"/>
              <a:t>, p = 0.006).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The benefit was consistent across ertugliflozin dose.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History of HF and EF ≤45%/&gt;45%.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Total &amp; recurrent HF events were also reduced in the ertugliflozin arm</a:t>
            </a:r>
            <a:r>
              <a:rPr lang="en-US" sz="2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On subgroup analysis, </a:t>
            </a:r>
            <a:r>
              <a:rPr lang="en-US" sz="2400" b="1" dirty="0"/>
              <a:t>effects were more pronounced among patients with eGFR &lt;60 (p = 0.04), presence of macro- or microalbuminuria (p = 0.04), &amp; patients already on diuretic (p = 0.02).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A13B77-A870-4373-865B-A51AF668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4192524"/>
            <a:ext cx="2209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D43035-629F-4ECB-8A17-9E803FCB2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Effect of baseline renal function :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r>
              <a:rPr lang="en-US" sz="2400" dirty="0"/>
              <a:t>The proportion of patients with chronic kidney disease (CKD) stages 1, 2, &amp; 3 at baseline was 25%, 53%, &amp; 22%, respectively; 60% &amp; 40% of patients had normal &amp; elevated albuminuria, respectively, while 49%, 32%, &amp; 19% were classified into the KDIGO (Kidney Disease Improving Global Outcomes) CKD low-, moderate-, &amp; high-/very high-risk categories.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5591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02695-E8E8-43B7-AB2A-0AB7B112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0" y="3653849"/>
            <a:ext cx="1219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B5EA3E-6A50-4E2C-AFC9-06FCFC23F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Patients undergoing PCI for ACS were randomized to ticagrelor monotherapy after 3 months of DAPT (n = 1,527) versus standard therapy (n = 1,529).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200" dirty="0"/>
              <a:t>Total number of enrollees: 3,056</a:t>
            </a:r>
          </a:p>
          <a:p>
            <a:r>
              <a:rPr lang="en-US" sz="2200" dirty="0"/>
              <a:t>Duration of follow-up: 12 months</a:t>
            </a:r>
          </a:p>
          <a:p>
            <a:r>
              <a:rPr lang="en-US" sz="2200" dirty="0"/>
              <a:t>Mean patient age: 61 years</a:t>
            </a:r>
          </a:p>
          <a:p>
            <a:r>
              <a:rPr lang="en-US" sz="2200" dirty="0"/>
              <a:t>Percentage female: 21%</a:t>
            </a:r>
          </a:p>
          <a:p>
            <a:r>
              <a:rPr lang="en-US" sz="2200" dirty="0"/>
              <a:t>Percentage with diabetes: 27%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353240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E276C-4625-4645-B158-C82580D4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3581400"/>
            <a:ext cx="2438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BAAF8-4CD8-43CC-9955-F1EBB09F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the </a:t>
            </a:r>
            <a:r>
              <a:rPr lang="en-US" sz="2400" b="1" dirty="0"/>
              <a:t>endpoint of hospitalization for heart failure (HHF)/CV death, a greater benefit was observed among patients with albuminuria </a:t>
            </a:r>
            <a:r>
              <a:rPr lang="en-US" sz="2400" dirty="0"/>
              <a:t>with ertugliflozin vs. placebo (33.5% vs. 45.8%, p for interaction = 0.01), &amp; </a:t>
            </a:r>
            <a:r>
              <a:rPr lang="en-US" sz="2400" b="1" dirty="0"/>
              <a:t>for KDIGO moderate </a:t>
            </a:r>
            <a:r>
              <a:rPr lang="en-US" sz="2400" dirty="0"/>
              <a:t>(23.1% vs. 30.3%) </a:t>
            </a:r>
            <a:r>
              <a:rPr lang="en-US" sz="2400" b="1" dirty="0"/>
              <a:t>&amp; high/very high risk </a:t>
            </a:r>
            <a:r>
              <a:rPr lang="en-US" sz="2400" dirty="0"/>
              <a:t>(47.0% vs. 61.1%) for ertugliflozin vs. placebo, respectively (p for interaction = 0.03). </a:t>
            </a:r>
          </a:p>
          <a:p>
            <a:endParaRPr lang="en-US" sz="2400" dirty="0"/>
          </a:p>
          <a:p>
            <a:r>
              <a:rPr lang="en-US" sz="2400" dirty="0"/>
              <a:t>A similar finding was noted for the endpoint of HHF.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046325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4191000"/>
            <a:ext cx="28194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1220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 marL="0" indent="0">
              <a:buNone/>
            </a:pP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800" dirty="0"/>
              <a:t>The results of this trial indicate </a:t>
            </a:r>
            <a:r>
              <a:rPr lang="en-US" sz="3800" b="1" dirty="0"/>
              <a:t>that ertugliflozin is noninferior to placebo for reducing CV events in patients with T2DM &amp; established CVD</a:t>
            </a:r>
            <a:r>
              <a:rPr lang="en-US" sz="3800" dirty="0"/>
              <a:t>. 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Trends were noted for beneficial effect on renal outcomes, although this was not statistically significant. 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Subgroup analysis suggested a benefit for HHF &amp; HHF/CV death with ertugliflozin vs. placebo among patients with higher risk (presence of </a:t>
            </a:r>
            <a:r>
              <a:rPr lang="en-US" sz="3800" dirty="0" err="1"/>
              <a:t>albuminuria</a:t>
            </a:r>
            <a:r>
              <a:rPr lang="en-US" sz="3800" dirty="0"/>
              <a:t>, higher KDIGO class).</a:t>
            </a:r>
          </a:p>
          <a:p>
            <a:endParaRPr lang="en-US" sz="3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8E3E85-EE40-40DB-A68C-C904A139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0" y="3200400"/>
            <a:ext cx="4419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674825-4B74-4C35-8D4A-77921608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sz="2400" dirty="0"/>
              <a:t>This is the fourth sodium glucose cotransporter-2 (SGLT2) drug to report on CV outcomes (after empagliflozin, canagliflozin, and dapagliflozin).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There appeared to be a consistent class effect with respect to reductions in HF hospitalizations, but </a:t>
            </a:r>
            <a:r>
              <a:rPr lang="en-US" sz="2400" b="1" dirty="0"/>
              <a:t>major adverse cardiac event reductions were statistically significant only for canagliflozin &amp; empagliflozin.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Unlike canagliflozin, no safety signals with respect to amputations were noted.</a:t>
            </a:r>
          </a:p>
          <a:p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70782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D0023-6A1B-4743-AB58-CE07251F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3667916"/>
            <a:ext cx="30784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DA9F9D-7CDC-48C3-A30F-8E47AFB4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salutary effects of ertugliflozin appear to be somewhat diminished compared with canagliflozin &amp; empagliflozin; it is unclear if this represents a difference in patient populations between the trials, or a true biological difference in drug efficacy (or other issues).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Overall, these are important findings, even as SGLT2 inhibitors are becoming first-line agents for patients with T2DM, &amp; also for patients with HF, with or without DM.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These results add to the body of evidence supporting the use of this class in the guidelines.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4528094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503238" y="533400"/>
            <a:ext cx="8183562" cy="550227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4F6740-4F89-46F3-89DC-72A2704CC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4191000"/>
            <a:ext cx="24384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RATE-AF trial showed that digoxin was associated with symptom improvement &amp; reduction in NT-</a:t>
            </a:r>
            <a:r>
              <a:rPr lang="en-US" sz="2400" dirty="0" err="1"/>
              <a:t>proBNP</a:t>
            </a:r>
            <a:r>
              <a:rPr lang="en-US" sz="2400" dirty="0"/>
              <a:t> compared with a beta-blocker. 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DE5388-568C-41CB-B6FF-FFC870CE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400" y="2743200"/>
            <a:ext cx="30784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5206BA-5AC5-4626-9C37-48D7CF1F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goal of the trial was to evaluate digoxin compared with beta-blocker among patients with permanent atrial fibrillation.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939443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E2F886-0A81-4BA0-9C88-6A8480E6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4192524"/>
            <a:ext cx="2514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C90A38-6E25-491E-AE8E-4D02A9D8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Design :</a:t>
            </a:r>
          </a:p>
          <a:p>
            <a:pPr marL="0" indent="0">
              <a:buNone/>
            </a:pP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Randomized</a:t>
            </a:r>
          </a:p>
          <a:p>
            <a:r>
              <a:rPr lang="en-US" sz="2400" dirty="0"/>
              <a:t>Parallel</a:t>
            </a:r>
          </a:p>
          <a:p>
            <a:r>
              <a:rPr lang="en-US" sz="2400" dirty="0"/>
              <a:t>Open-label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205911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A0AD1-94AD-4BAE-9746-54A2FC30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287000" y="4343400"/>
            <a:ext cx="685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2EC938-95D2-4D91-8F75-5D8CAF6AD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r>
              <a:rPr lang="en-US" sz="2400" dirty="0"/>
              <a:t>Eligible patients were randomized to digoxin (n = 80) vs. beta-blocker (n = 80). </a:t>
            </a:r>
          </a:p>
          <a:p>
            <a:r>
              <a:rPr lang="en-US" sz="2400" dirty="0"/>
              <a:t>Patients randomized to a beta-blocker received bisoprolol.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200" dirty="0"/>
              <a:t>Total number of enrollees: 160</a:t>
            </a:r>
          </a:p>
          <a:p>
            <a:r>
              <a:rPr lang="en-US" sz="2200" dirty="0"/>
              <a:t>Duration of follow-up: 12 months</a:t>
            </a:r>
          </a:p>
          <a:p>
            <a:r>
              <a:rPr lang="en-US" sz="2200" dirty="0"/>
              <a:t>Mean patient age: 76 years</a:t>
            </a:r>
          </a:p>
          <a:p>
            <a:r>
              <a:rPr lang="en-US" sz="2200" dirty="0"/>
              <a:t>Percentage female: 46%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832304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67149C-1770-4C40-A0B2-DF7EFC60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3429000"/>
            <a:ext cx="32308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ACA99A-3733-4E4B-830F-F254B686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474080"/>
            <a:ext cx="8183880" cy="5240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≥60 years of age</a:t>
            </a:r>
          </a:p>
          <a:p>
            <a:r>
              <a:rPr lang="en-US" sz="2400" dirty="0"/>
              <a:t>Permanent atrial fibrillation</a:t>
            </a:r>
          </a:p>
          <a:p>
            <a:r>
              <a:rPr lang="en-US" sz="2400" dirty="0"/>
              <a:t>New York Heart Association (NYHA) ≥ class II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Exclusion criteria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Heart rate &lt;60 bpm</a:t>
            </a:r>
          </a:p>
          <a:p>
            <a:r>
              <a:rPr lang="en-US" sz="2400" dirty="0"/>
              <a:t>Need for beta-blocker based on heart failure or ejection fraction (EF)</a:t>
            </a:r>
          </a:p>
          <a:p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2587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0" y="3429000"/>
            <a:ext cx="2895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600" dirty="0"/>
              <a:t>ACS treated with the ultrathin </a:t>
            </a:r>
            <a:r>
              <a:rPr lang="en-US" sz="2600" dirty="0" err="1"/>
              <a:t>bioresorbable</a:t>
            </a:r>
            <a:r>
              <a:rPr lang="en-US" sz="2600" dirty="0"/>
              <a:t> polymer </a:t>
            </a:r>
            <a:r>
              <a:rPr lang="en-US" sz="2600" dirty="0" err="1"/>
              <a:t>sirolimus</a:t>
            </a:r>
            <a:r>
              <a:rPr lang="en-US" sz="2600" dirty="0"/>
              <a:t>-eluting stent (</a:t>
            </a:r>
            <a:r>
              <a:rPr lang="en-US" sz="2600" dirty="0" err="1"/>
              <a:t>Orsiro</a:t>
            </a:r>
            <a:r>
              <a:rPr lang="en-US" sz="2600" dirty="0"/>
              <a:t>)</a:t>
            </a:r>
          </a:p>
          <a:p>
            <a:r>
              <a:rPr lang="en-US" sz="2600" dirty="0"/>
              <a:t>≥19 years of age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600" dirty="0"/>
              <a:t>&gt;80 years of age</a:t>
            </a:r>
          </a:p>
          <a:p>
            <a:r>
              <a:rPr lang="en-US" sz="2600" dirty="0"/>
              <a:t>Increased risk of bleeding</a:t>
            </a:r>
          </a:p>
          <a:p>
            <a:r>
              <a:rPr lang="en-US" sz="2600" dirty="0"/>
              <a:t>Need for oral anticoagulation therapy</a:t>
            </a:r>
          </a:p>
          <a:p>
            <a:r>
              <a:rPr lang="en-US" sz="2600" dirty="0"/>
              <a:t>Current or potential pregnancy</a:t>
            </a:r>
          </a:p>
          <a:p>
            <a:r>
              <a:rPr lang="en-US" sz="2600" dirty="0"/>
              <a:t>Hepatic dysfunction</a:t>
            </a:r>
          </a:p>
          <a:p>
            <a:r>
              <a:rPr lang="en-US" sz="2600" dirty="0" err="1"/>
              <a:t>Bradycardia</a:t>
            </a:r>
            <a:endParaRPr lang="en-US" sz="26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4267200"/>
            <a:ext cx="4572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salient features/characteristics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Heart rate reduction was similar between treatment groups at 12 months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Findings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primary outcome, patient-reported quality of life at 6 months, was similar between the groups (p = 0.30). Some quality of life measures favored digoxin at 12 months.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662A-785E-4317-BF94-405EE69C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0" y="4192524"/>
            <a:ext cx="22098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C0AAA3-4190-4565-9D50-181F197C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outcomes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NYHA class: In the digoxin group, 2.4 at baseline and 1.5 at 12 months. In the beta-blocker group, 2.4 at baseline &amp; 2.0 at 12 </a:t>
            </a:r>
            <a:r>
              <a:rPr lang="en-US" sz="2400" b="1" dirty="0"/>
              <a:t>months (p &lt; 0.001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b="1" dirty="0"/>
              <a:t>N-terminal pro–B-type natriuretic peptide (NT-</a:t>
            </a:r>
            <a:r>
              <a:rPr lang="en-US" sz="2400" b="1" dirty="0" err="1"/>
              <a:t>proBNP</a:t>
            </a:r>
            <a:r>
              <a:rPr lang="en-US" sz="2400" b="1" dirty="0"/>
              <a:t>): In the digoxin group, 1,095 at baseline &amp; 960 at 12 months. In the beta-blocker group, 1,041 at baseline &amp; 1,250 at 12 months </a:t>
            </a:r>
          </a:p>
          <a:p>
            <a:pPr marL="0" indent="0">
              <a:buNone/>
            </a:pPr>
            <a:r>
              <a:rPr lang="en-US" sz="2400" b="1" dirty="0"/>
              <a:t>   (p = 0.005).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786422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0" y="3810000"/>
            <a:ext cx="18288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>
            <a:normAutofit/>
          </a:bodyPr>
          <a:lstStyle/>
          <a:p>
            <a:r>
              <a:rPr lang="en-US" sz="2400" b="1" dirty="0"/>
              <a:t>Left ventricular EF (LVEF): </a:t>
            </a:r>
            <a:r>
              <a:rPr lang="en-US" sz="2400" dirty="0"/>
              <a:t>In the digoxin group, 56.2% at baseline &amp; 59.7% at 12 months. In the beta-blocker group, 57.6% at baseline &amp; 59.8% at 12 months (</a:t>
            </a:r>
            <a:r>
              <a:rPr lang="en-US" sz="2400" b="1" dirty="0"/>
              <a:t>p = 0.45).</a:t>
            </a:r>
          </a:p>
          <a:p>
            <a:endParaRPr lang="en-US" sz="2400" dirty="0"/>
          </a:p>
          <a:p>
            <a:r>
              <a:rPr lang="en-US" sz="2400" dirty="0"/>
              <a:t>Adverse events: In the digoxin group, there were 29 events vs. 142 events in the beta-blocker group (p &lt; 0.001).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A2EBD-8232-4179-A494-5F38B9E4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0" y="4419600"/>
            <a:ext cx="19354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DDD316-658F-441D-B711-E2EA5F1F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600" dirty="0"/>
              <a:t>Among patients with permanent atrial fibrillation, digoxin compared with beta-blocker failed to improve quality of life measures at 6 months. </a:t>
            </a:r>
          </a:p>
          <a:p>
            <a:r>
              <a:rPr lang="en-US" sz="2600" dirty="0"/>
              <a:t>Despite lack of benefit for digoxin on the primary outcome, digoxin improved some measures of quality of life at 12 months &amp; was associated with greater reductions in NYHA class &amp; NT-</a:t>
            </a:r>
            <a:r>
              <a:rPr lang="en-US" sz="2600" dirty="0" err="1"/>
              <a:t>proBNP</a:t>
            </a:r>
            <a:r>
              <a:rPr lang="en-US" sz="2600" dirty="0"/>
              <a:t>. </a:t>
            </a:r>
          </a:p>
          <a:p>
            <a:r>
              <a:rPr lang="en-US" sz="2600" dirty="0"/>
              <a:t>Digoxin was also associated with fewer adverse events compared with beta-blockers.</a:t>
            </a:r>
          </a:p>
          <a:p>
            <a:endParaRPr lang="en-US" sz="26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356553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4191000"/>
          </a:xfrm>
        </p:spPr>
        <p:txBody>
          <a:bodyPr/>
          <a:lstStyle/>
          <a:p>
            <a:pPr algn="ctr"/>
            <a:r>
              <a:rPr lang="en-US" sz="4000" dirty="0"/>
              <a:t>Randomized Trial of Transfusion Strategies in Patients With Myocardial Infarction and Anemia - REALITY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0" y="3429000"/>
            <a:ext cx="11430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REALITY trial showed that </a:t>
            </a:r>
            <a:r>
              <a:rPr lang="en-US" sz="2400" b="1" dirty="0"/>
              <a:t>a restrictive PRBC transfusion strategy (transfusion for </a:t>
            </a:r>
            <a:r>
              <a:rPr lang="en-US" sz="2400" b="1" dirty="0" err="1" smtClean="0"/>
              <a:t>Hb</a:t>
            </a:r>
            <a:r>
              <a:rPr lang="en-US" sz="2400" b="1" dirty="0" smtClean="0"/>
              <a:t> </a:t>
            </a:r>
            <a:r>
              <a:rPr lang="en-US" sz="2400" b="1" dirty="0"/>
              <a:t>≤8 g/dl, goal </a:t>
            </a:r>
            <a:r>
              <a:rPr lang="en-US" sz="2400" b="1" dirty="0" err="1" smtClean="0"/>
              <a:t>Hb</a:t>
            </a:r>
            <a:r>
              <a:rPr lang="en-US" sz="2400" b="1" dirty="0" smtClean="0"/>
              <a:t> </a:t>
            </a:r>
            <a:r>
              <a:rPr lang="en-US" sz="2400" b="1" dirty="0"/>
              <a:t>8-10 g/dl) is </a:t>
            </a:r>
            <a:r>
              <a:rPr lang="en-US" sz="2400" b="1" dirty="0" err="1"/>
              <a:t>noninferior</a:t>
            </a:r>
            <a:r>
              <a:rPr lang="en-US" sz="2400" b="1" dirty="0"/>
              <a:t> to a more liberal strategy (transfusion for </a:t>
            </a:r>
            <a:r>
              <a:rPr lang="en-US" sz="2400" b="1" dirty="0" err="1" smtClean="0"/>
              <a:t>Hb</a:t>
            </a:r>
            <a:r>
              <a:rPr lang="en-US" sz="2400" b="1" dirty="0" smtClean="0"/>
              <a:t> </a:t>
            </a:r>
            <a:r>
              <a:rPr lang="en-US" sz="2400" b="1" dirty="0"/>
              <a:t>≤10 g/dl, goal </a:t>
            </a:r>
            <a:r>
              <a:rPr lang="en-US" sz="2400" b="1" dirty="0" err="1" smtClean="0"/>
              <a:t>Hgb</a:t>
            </a:r>
            <a:r>
              <a:rPr lang="en-US" sz="2400" b="1" dirty="0" smtClean="0"/>
              <a:t> </a:t>
            </a:r>
            <a:r>
              <a:rPr lang="en-US" sz="2400" b="1" dirty="0"/>
              <a:t>&gt;11 g/dl).</a:t>
            </a:r>
            <a:br>
              <a:rPr lang="en-US" sz="2400" b="1" dirty="0"/>
            </a:br>
            <a:endParaRPr lang="en-US" sz="24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78142-B6F2-4D15-927B-B115EC94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4038600"/>
            <a:ext cx="10210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3C5F72-32A4-41F6-8717-D62D86C7A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goal of the trial was to assess the safety &amp; efficacy of a restrictive versus liberal red blood cell (RBC) transfusion strategy among patients with acute myocardial infarction (AMI) &amp; anemia. </a:t>
            </a:r>
            <a:br>
              <a:rPr lang="en-US" sz="2400" dirty="0"/>
            </a:b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139428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0B498C-8B58-46E0-AADD-3941EB5C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0" y="4038600"/>
            <a:ext cx="3124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52E2E0-593E-4B8E-975D-C20A3693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Design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600" dirty="0"/>
              <a:t>Patients with AMI &amp; hemoglobin (Hgb) ≤8 to ≤10 g/dl during admission were randomized in a 1:1 fashion to either a liberal (for Hgb ≤10 g/dl, goal Hgb &gt;11 g/dl) (n = 342) or a restrictive (for Hgb ≤8 g/dl, target Hgb 8-10 g/dl) (n = 324) RBC transfusion strategy.</a:t>
            </a:r>
          </a:p>
          <a:p>
            <a:r>
              <a:rPr lang="en-US" sz="2600" dirty="0"/>
              <a:t>The strategies should be maintained until discharge from hospital or for 30 days, whichever comes first.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400" dirty="0"/>
              <a:t>Total number of enrollees: 666</a:t>
            </a:r>
          </a:p>
          <a:p>
            <a:r>
              <a:rPr lang="en-US" sz="2400" dirty="0"/>
              <a:t>Duration of follow-up: 30 days</a:t>
            </a:r>
          </a:p>
          <a:p>
            <a:r>
              <a:rPr lang="en-US" sz="2400" dirty="0"/>
              <a:t>Mean patient age: 77 years</a:t>
            </a:r>
          </a:p>
          <a:p>
            <a:r>
              <a:rPr lang="en-US" sz="2400" dirty="0"/>
              <a:t>Percentage female: 43%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464215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0" y="4267200"/>
            <a:ext cx="2895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MI (ST-segment elevation MI [STEMI] or NSTEMI)</a:t>
            </a:r>
          </a:p>
          <a:p>
            <a:pPr lvl="1"/>
            <a:r>
              <a:rPr lang="en-US" sz="2200" dirty="0"/>
              <a:t>Last ischemic symptoms &lt;48 hours before admission</a:t>
            </a:r>
          </a:p>
          <a:p>
            <a:pPr lvl="1"/>
            <a:r>
              <a:rPr lang="en-US" sz="2200" dirty="0"/>
              <a:t>Troponin elevation</a:t>
            </a:r>
          </a:p>
          <a:p>
            <a:pPr marL="347472" lvl="1" indent="0">
              <a:buNone/>
            </a:pPr>
            <a:endParaRPr lang="en-US" sz="2200" dirty="0"/>
          </a:p>
          <a:p>
            <a:r>
              <a:rPr lang="en-US" sz="2400" dirty="0"/>
              <a:t>Anemia: </a:t>
            </a:r>
            <a:r>
              <a:rPr lang="en-US" sz="2400" dirty="0" err="1"/>
              <a:t>Hb</a:t>
            </a:r>
            <a:r>
              <a:rPr lang="en-US" sz="2400" dirty="0"/>
              <a:t> ≤10g/dl but &gt;7 g/dl, at any time of index hospitalization for MI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5C95C7-52D2-4B6A-9787-44466332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3430172"/>
            <a:ext cx="2057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05381D-3159-478F-8448-5B34F210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Exclusion criteria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Cardiogenic shock</a:t>
            </a:r>
          </a:p>
          <a:p>
            <a:r>
              <a:rPr lang="en-US" sz="2400" dirty="0"/>
              <a:t>Post-percutaneous coronary intervention (PCI) or post-coronary artery bypass grafting (CABG) MI</a:t>
            </a:r>
          </a:p>
          <a:p>
            <a:r>
              <a:rPr lang="en-US" sz="2400" dirty="0"/>
              <a:t>Transfusion in the previous 30 days</a:t>
            </a:r>
          </a:p>
          <a:p>
            <a:r>
              <a:rPr lang="en-US" sz="2400" dirty="0"/>
              <a:t>Any known hematologic disease</a:t>
            </a:r>
          </a:p>
          <a:p>
            <a:r>
              <a:rPr lang="en-US" sz="2400" dirty="0"/>
              <a:t>Massive bleeding or compromising vital prognosis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6872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820400" y="3657600"/>
            <a:ext cx="7620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salient features/characteristics :</a:t>
            </a:r>
          </a:p>
          <a:p>
            <a:pPr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b="1" dirty="0"/>
              <a:t>Clinical presentation : </a:t>
            </a:r>
            <a:r>
              <a:rPr lang="en-US" sz="2400" dirty="0"/>
              <a:t>Unstable angina 29%, non–ST-segment elevation myocardial infarction (NSTEMI) 35%, STEMI 36%</a:t>
            </a:r>
          </a:p>
          <a:p>
            <a:pPr>
              <a:buNone/>
            </a:pPr>
            <a:endParaRPr lang="en-US" sz="29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BBF0C7-28BF-40E9-ACFD-13086D67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3886200"/>
            <a:ext cx="1219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2E8B63-4AE8-4D28-8B7F-DF70C142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salient features/characteristics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Prior acute coronary syndrome (ACS): 36%</a:t>
            </a:r>
          </a:p>
          <a:p>
            <a:r>
              <a:rPr lang="en-US" sz="2400" dirty="0"/>
              <a:t>Prior PCI: 34%</a:t>
            </a:r>
          </a:p>
          <a:p>
            <a:r>
              <a:rPr lang="en-US" sz="2400" dirty="0"/>
              <a:t>Chronic anemia: 18</a:t>
            </a:r>
            <a:r>
              <a:rPr lang="en-US" sz="2400" dirty="0" smtClean="0"/>
              <a:t>%</a:t>
            </a:r>
          </a:p>
          <a:p>
            <a:r>
              <a:rPr lang="en-US" sz="2400" dirty="0" smtClean="0"/>
              <a:t>On admission: NSTEMI: 70%, coronary angiography: 80%, PCI: 59%, CABG: 4%</a:t>
            </a:r>
            <a:endParaRPr lang="en-US" sz="2400" dirty="0"/>
          </a:p>
          <a:p>
            <a:r>
              <a:rPr lang="en-US" sz="2400" dirty="0" smtClean="0"/>
              <a:t>Mean </a:t>
            </a:r>
            <a:r>
              <a:rPr lang="en-US" sz="2400" dirty="0"/>
              <a:t>units of packed RBCs (PRBCs) per patient for restrictive vs. liberal transfusion strategy: 2.9 vs. 2.8</a:t>
            </a:r>
          </a:p>
          <a:p>
            <a:r>
              <a:rPr lang="en-US" sz="2400" dirty="0" smtClean="0"/>
              <a:t>At least 1 unit PRBCs: 35.7% vs. 99.4% </a:t>
            </a:r>
          </a:p>
          <a:p>
            <a:pPr marL="0" indent="0">
              <a:buNone/>
            </a:pPr>
            <a:r>
              <a:rPr lang="en-US" sz="2400" dirty="0" smtClean="0"/>
              <a:t>  (p &lt; 0.0001)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78260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F41CB-1C25-4A89-9A3D-47095128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4267200"/>
            <a:ext cx="2438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36CB3F-F43B-4DA4-9DF1-23C6D10B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Findings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dirty="0"/>
              <a:t>The primary outcome, all-cause death, reinfarction, stroke, &amp; emergency revascularization prompted by ischemia for restrictive vs. liberal transfusion strategy, was 11.0% vs. 14.0% </a:t>
            </a:r>
            <a:r>
              <a:rPr lang="en-US" dirty="0" smtClean="0"/>
              <a:t>( </a:t>
            </a:r>
            <a:r>
              <a:rPr lang="en-US" dirty="0"/>
              <a:t>p &lt; 0.05 for noninferiority, p = 0.22 for superiority)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All-cause mortality: 5.6% vs. 7.7% (p &gt; 0.05)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Recurrent MI: 2.1% vs. 3.1%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Emergency revascularization: 1.5% vs. 1.9%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380601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0" y="4495800"/>
            <a:ext cx="1752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outcomes for restrictive vs. liberal transfusion strategy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Acute renal failure: 9.7% vs. 7.1% (p = 0.24)</a:t>
            </a:r>
          </a:p>
          <a:p>
            <a:r>
              <a:rPr lang="en-US" sz="2400" b="1" dirty="0"/>
              <a:t>Infection: 0% vs. 1.5% (p = 0.03)</a:t>
            </a:r>
          </a:p>
          <a:p>
            <a:r>
              <a:rPr lang="en-US" sz="2400" b="1" dirty="0"/>
              <a:t>Acute lung injury: 0.3% vs. 2.2% (p = 0.03)</a:t>
            </a:r>
          </a:p>
          <a:p>
            <a:r>
              <a:rPr lang="en-US" sz="2400" dirty="0"/>
              <a:t>Length of stay: 7.0 vs. 7.0 days (p = 0.84)</a:t>
            </a:r>
          </a:p>
          <a:p>
            <a:r>
              <a:rPr lang="en-US" sz="2400" dirty="0"/>
              <a:t>Total 30-day hospital costs: €11,051 vs. €12,572 (p = 0.1)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E383A8-2DB2-4698-B9B5-88D2540E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3416105"/>
            <a:ext cx="18288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34AC7C-6688-4515-993E-D22F3ABC0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Interpretation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results of this trial indicate that a restrictive PRBC transfusion strategy (transfusion for Hgb ≤8 g/dl, goal 8-10 g/dl) is noninferior to a more liberal strategy (transfusion for Hgb ≤10 g/dl, goal Hgb &gt;11 g/dl).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In addition, infections &amp; acute lung injury were higher with a more liberal strategy.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Total blood utilization &amp; costs were both lower with </a:t>
            </a:r>
            <a:r>
              <a:rPr lang="en-US" sz="2400" b="1" dirty="0"/>
              <a:t>the restrictive strategy; this strategy was considered cost-dominant</a:t>
            </a:r>
            <a:r>
              <a:rPr lang="en-US" sz="2400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546770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74EA53-E48D-4191-8FB5-82F621A2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4038600"/>
            <a:ext cx="22098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B2684D-C4D1-4EEB-97F2-34A0DD45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r>
              <a:rPr lang="en-US" sz="2400" dirty="0"/>
              <a:t>This is an important trial, &amp; argues against the 10/30 rule that was once commonly practiced post-ACS.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One minor point is that transfusions are frequently administered for Hgb ≤7 in clinical practice in the United States; the threshold studied in this trial was slightly higher (8 g/dl</a:t>
            </a:r>
            <a:r>
              <a:rPr lang="en-US" sz="2400" dirty="0" smtClean="0"/>
              <a:t>),.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Similar results in favor of a restrictive strategy have been noted for post-cardiac and noncardiac surgery patients.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189850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550164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13FB18-B083-44A9-A5A2-6C5E273E9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0" y="3048000"/>
            <a:ext cx="28956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 To Literature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</a:t>
            </a:r>
            <a:r>
              <a:rPr lang="en-US" sz="2400" dirty="0" err="1"/>
              <a:t>POPular</a:t>
            </a:r>
            <a:r>
              <a:rPr lang="en-US" sz="2400" dirty="0"/>
              <a:t> TAVI (</a:t>
            </a:r>
            <a:r>
              <a:rPr lang="en-US" sz="2400" dirty="0" err="1"/>
              <a:t>antiplatelet</a:t>
            </a:r>
            <a:r>
              <a:rPr lang="en-US" sz="2400" dirty="0"/>
              <a:t> therapy) trial showed that aspirin alone was preferential to aspirin plus </a:t>
            </a:r>
            <a:r>
              <a:rPr lang="en-US" sz="2400" dirty="0" err="1"/>
              <a:t>clopidogrel</a:t>
            </a:r>
            <a:r>
              <a:rPr lang="en-US" sz="2400" dirty="0"/>
              <a:t> after TAVR. 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6F7BD-8571-418E-B4CD-29159510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3667916"/>
            <a:ext cx="1905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3698A6-99B8-44A6-87B8-0A42D7A1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: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The goal of the trial was to evaluate aspirin alone compared with aspirin plus clopidogrel among patients who underwent transcatheter aortic valve replacement (TAVR) &amp; did not have a long-term indication for oral anticoagulation.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491995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139903-07D4-4EE7-9BC7-DFEE156B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3666744"/>
            <a:ext cx="2743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5E68AB-76FC-433B-A0F0-F1F65548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Design :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/>
              <a:t>Randomized</a:t>
            </a:r>
          </a:p>
          <a:p>
            <a:r>
              <a:rPr lang="en-US" sz="2400" dirty="0"/>
              <a:t>Parallel</a:t>
            </a:r>
          </a:p>
          <a:p>
            <a:r>
              <a:rPr lang="en-US" sz="2400" dirty="0"/>
              <a:t>Open-label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098540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F3D33-B726-4326-88E7-D3AF93FD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0" y="3666744"/>
            <a:ext cx="3124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413E6B-C186-4DFB-8ABC-B9B94DBF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/>
          <a:lstStyle/>
          <a:p>
            <a:r>
              <a:rPr lang="en-US" sz="2400" dirty="0"/>
              <a:t>Eligible patients who underwent TAVR were randomized to aspirin alone (n = 331) versus aspirin &amp; clopidogrel for 3 months (n = 334).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200" dirty="0"/>
              <a:t>Total number of enrollees: 690</a:t>
            </a:r>
          </a:p>
          <a:p>
            <a:r>
              <a:rPr lang="en-US" sz="2200" dirty="0"/>
              <a:t>Duration of follow-up: 12 months</a:t>
            </a:r>
          </a:p>
          <a:p>
            <a:r>
              <a:rPr lang="en-US" sz="2200" dirty="0"/>
              <a:t>Mean patient age: 80 years</a:t>
            </a:r>
          </a:p>
          <a:p>
            <a:r>
              <a:rPr lang="en-US" sz="2200" dirty="0"/>
              <a:t>Percentage female: 50%</a:t>
            </a:r>
          </a:p>
          <a:p>
            <a:r>
              <a:rPr lang="en-US" sz="2200" dirty="0"/>
              <a:t>Percentage with diabetes: 24%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32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546</TotalTime>
  <Words>6015</Words>
  <Application>Microsoft Office PowerPoint</Application>
  <PresentationFormat>On-screen Show (4:3)</PresentationFormat>
  <Paragraphs>653</Paragraphs>
  <Slides>117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Aspect</vt:lpstr>
      <vt:lpstr>REVIEW OF MAJOR CLINICAL TRIALS 2020</vt:lpstr>
      <vt:lpstr>Slide 2</vt:lpstr>
      <vt:lpstr>Slide 3</vt:lpstr>
      <vt:lpstr>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 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 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 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 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Randomized Trial of Transfusion Strategies in Patients With Myocardial Infarction and Anemia - REALITY 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  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 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                                    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</dc:creator>
  <cp:lastModifiedBy>KM</cp:lastModifiedBy>
  <cp:revision>62</cp:revision>
  <dcterms:created xsi:type="dcterms:W3CDTF">2021-04-26T13:13:47Z</dcterms:created>
  <dcterms:modified xsi:type="dcterms:W3CDTF">2021-04-29T13:56:45Z</dcterms:modified>
</cp:coreProperties>
</file>